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notesMasterIdLst>
    <p:notesMasterId r:id="rId20"/>
  </p:notesMasterIdLst>
  <p:sldSz cx="18288000" cy="10287000"/>
  <p:notesSz cx="10287000" cy="1828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notesMaster" Target="notesMasters/notesMaster1.xml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jpeg"/><Relationship Id="rId3" Type="http://schemas.openxmlformats.org/officeDocument/2006/relationships/image" Target="../media/image-1-3.png"/><Relationship Id="rId4" Type="http://schemas.openxmlformats.org/officeDocument/2006/relationships/image" Target="../media/image-1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2.png"/><Relationship Id="rId4" Type="http://schemas.openxmlformats.org/officeDocument/2006/relationships/image" Target="../media/image-3-2.png"/><Relationship Id="rId5" Type="http://schemas.openxmlformats.org/officeDocument/2006/relationships/image" Target="../media/image-3-5.jpeg"/><Relationship Id="rId6" Type="http://schemas.openxmlformats.org/officeDocument/2006/relationships/image" Target="../media/image-3-6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3.png"/><Relationship Id="rId4" Type="http://schemas.openxmlformats.org/officeDocument/2006/relationships/image" Target="../media/image-4-3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2.png"/><Relationship Id="rId4" Type="http://schemas.openxmlformats.org/officeDocument/2006/relationships/image" Target="../media/image-5-2.png"/><Relationship Id="rId5" Type="http://schemas.openxmlformats.org/officeDocument/2006/relationships/image" Target="../media/image-5-2.png"/><Relationship Id="rId6" Type="http://schemas.openxmlformats.org/officeDocument/2006/relationships/image" Target="../media/image-5-6.jpe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image" Target="../media/image-6-3.png"/><Relationship Id="rId4" Type="http://schemas.openxmlformats.org/officeDocument/2006/relationships/image" Target="../media/image-6-4.png"/><Relationship Id="rId5" Type="http://schemas.openxmlformats.org/officeDocument/2006/relationships/image" Target="../media/image-6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2.png"/><Relationship Id="rId4" Type="http://schemas.openxmlformats.org/officeDocument/2006/relationships/image" Target="../media/image-7-4.jpe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jpeg"/><Relationship Id="rId3" Type="http://schemas.openxmlformats.org/officeDocument/2006/relationships/image" Target="../media/image-9-3.jpe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image" Target="../media/image-10-2.png"/><Relationship Id="rId3" Type="http://schemas.openxmlformats.org/officeDocument/2006/relationships/image" Target="../media/image-10-3.png"/><Relationship Id="rId4" Type="http://schemas.openxmlformats.org/officeDocument/2006/relationships/image" Target="../media/image-10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png"/><Relationship Id="rId2" Type="http://schemas.openxmlformats.org/officeDocument/2006/relationships/image" Target="../media/image-11-2.jpe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png"/><Relationship Id="rId2" Type="http://schemas.openxmlformats.org/officeDocument/2006/relationships/image" Target="../media/image-13-2.png"/><Relationship Id="rId3" Type="http://schemas.openxmlformats.org/officeDocument/2006/relationships/image" Target="../media/image-13-2.png"/><Relationship Id="rId4" Type="http://schemas.openxmlformats.org/officeDocument/2006/relationships/image" Target="../media/image-13-2.png"/><Relationship Id="rId5" Type="http://schemas.openxmlformats.org/officeDocument/2006/relationships/image" Target="../media/image-13-5.jpeg"/><Relationship Id="rId6" Type="http://schemas.openxmlformats.org/officeDocument/2006/relationships/image" Target="../media/image-13-6.jpe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4-1.png"/><Relationship Id="rId2" Type="http://schemas.openxmlformats.org/officeDocument/2006/relationships/image" Target="../media/image-14-2.png"/><Relationship Id="rId3" Type="http://schemas.openxmlformats.org/officeDocument/2006/relationships/image" Target="../media/image-14-2.png"/><Relationship Id="rId4" Type="http://schemas.openxmlformats.org/officeDocument/2006/relationships/image" Target="../media/image-14-2.png"/><Relationship Id="rId5" Type="http://schemas.openxmlformats.org/officeDocument/2006/relationships/image" Target="../media/image-14-5.png"/><Relationship Id="rId6" Type="http://schemas.openxmlformats.org/officeDocument/2006/relationships/image" Target="../media/image-14-6.jpe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5-1.png"/><Relationship Id="rId2" Type="http://schemas.openxmlformats.org/officeDocument/2006/relationships/image" Target="../media/image-15-2.png"/><Relationship Id="rId3" Type="http://schemas.openxmlformats.org/officeDocument/2006/relationships/image" Target="../media/image-15-3.png"/><Relationship Id="rId4" Type="http://schemas.openxmlformats.org/officeDocument/2006/relationships/image" Target="../media/image-15-4.png"/><Relationship Id="rId5" Type="http://schemas.openxmlformats.org/officeDocument/2006/relationships/image" Target="../media/image-15-5.jpeg"/><Relationship Id="rId6" Type="http://schemas.openxmlformats.org/officeDocument/2006/relationships/image" Target="../media/image-15-6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6-1.png"/><Relationship Id="rId2" Type="http://schemas.openxmlformats.org/officeDocument/2006/relationships/image" Target="../media/image-16-2.jpeg"/><Relationship Id="rId3" Type="http://schemas.openxmlformats.org/officeDocument/2006/relationships/image" Target="../media/image-16-3.jpeg"/><Relationship Id="rId4" Type="http://schemas.openxmlformats.org/officeDocument/2006/relationships/image" Target="../media/image-16-4.jpeg"/><Relationship Id="rId5" Type="http://schemas.openxmlformats.org/officeDocument/2006/relationships/image" Target="../media/image-16-5.jpeg"/><Relationship Id="rId6" Type="http://schemas.openxmlformats.org/officeDocument/2006/relationships/image" Target="../media/image-16-6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jpeg"/><Relationship Id="rId2" Type="http://schemas.openxmlformats.org/officeDocument/2006/relationships/image" Target="../media/image-18-2.jpeg"/><Relationship Id="rId3" Type="http://schemas.openxmlformats.org/officeDocument/2006/relationships/image" Target="../media/image-18-3.png"/><Relationship Id="rId4" Type="http://schemas.openxmlformats.org/officeDocument/2006/relationships/image" Target="../media/image-18-4.png"/><Relationship Id="rId5" Type="http://schemas.openxmlformats.org/officeDocument/2006/relationships/image" Target="../media/image-18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gen-dedup-69faee8d85d12b9789f0803aa6b87f0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gen-dedup-25d46096c3ecc452381560cb06ec5026.jp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4" name="Image 2" descr="gen-dedup-8d05b1f22e4e446c5153fadc2a92461b.png">    </p:cNvPr>
          <p:cNvPicPr>
            <a:picLocks noChangeAspect="1"/>
          </p:cNvPicPr>
          <p:nvPr/>
        </p:nvPicPr>
        <p:blipFill>
          <a:blip r:embed="rId3"/>
          <a:srcRect l="-429" r="-429" t="0" b="0"/>
          <a:stretch/>
        </p:blipFill>
        <p:spPr>
          <a:xfrm>
            <a:off x="1143000" y="952805"/>
            <a:ext cx="38405" cy="533095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1371600" y="952805"/>
            <a:ext cx="5715000" cy="267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b="1" spc="495" kern="0" dirty="0">
                <a:solidFill>
                  <a:srgbClr val="EAF3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KIPP · WORKHOLDING &amp; ESD</a:t>
            </a:r>
            <a:endParaRPr lang="en-US" sz="1600" dirty="0"/>
          </a:p>
        </p:txBody>
      </p:sp>
      <p:sp>
        <p:nvSpPr>
          <p:cNvPr id="6" name="Text 1"/>
          <p:cNvSpPr txBox="1"/>
          <p:nvPr/>
        </p:nvSpPr>
        <p:spPr>
          <a:xfrm>
            <a:off x="1371600" y="1276502"/>
            <a:ext cx="5715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200" spc="180" kern="0" dirty="0">
                <a:solidFill>
                  <a:srgbClr val="A9C4E8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HEINRICH KIPP WERK — Since 1919</a:t>
            </a:r>
            <a:endParaRPr lang="en-US" sz="1200" dirty="0"/>
          </a:p>
        </p:txBody>
      </p:sp>
      <p:sp>
        <p:nvSpPr>
          <p:cNvPr id="7" name="Text 2"/>
          <p:cNvSpPr txBox="1"/>
          <p:nvPr/>
        </p:nvSpPr>
        <p:spPr>
          <a:xfrm>
            <a:off x="1143000" y="4000500"/>
            <a:ext cx="6534302" cy="372161"/>
          </a:xfrm>
          <a:prstGeom prst="rect">
            <a:avLst/>
          </a:prstGeom>
          <a:noFill/>
          <a:ln w="12700">
            <a:solidFill>
              <a:srgbClr val="FFFFFF">
                <a:alpha val="55000"/>
              </a:srgbClr>
            </a:solidFill>
          </a:ln>
        </p:spPr>
        <p:txBody>
          <a:bodyPr wrap="none" lIns="177800" tIns="76200" rIns="177800" bIns="76200" rtlCol="0" anchor="ctr"/>
          <a:lstStyle/>
          <a:p>
            <a:pPr algn="l" indent="0" marL="0">
              <a:buNone/>
            </a:pPr>
            <a:r>
              <a:rPr lang="en-US" sz="1300" spc="378" kern="0" dirty="0">
                <a:solidFill>
                  <a:srgbClr val="EAF3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SEMICONDUCTOR EQUIPMENT · SALES PROPOSAL</a:t>
            </a:r>
            <a:endParaRPr lang="en-US" sz="1300" dirty="0"/>
          </a:p>
        </p:txBody>
      </p:sp>
      <p:sp>
        <p:nvSpPr>
          <p:cNvPr id="8" name="Text 3"/>
          <p:cNvSpPr txBox="1"/>
          <p:nvPr/>
        </p:nvSpPr>
        <p:spPr>
          <a:xfrm>
            <a:off x="1143000" y="4724705"/>
            <a:ext cx="14287500" cy="20866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7800" b="1" spc="-156" kern="0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반도체 장비를 위한</a:t>
            </a:r>
            <a:pPr algn="l" indent="0" marL="0">
              <a:buNone/>
            </a:pPr>
            <a:endParaRPr lang="en-US" sz="7800" dirty="0"/>
          </a:p>
          <a:p>
            <a:pPr algn="l" indent="0" marL="0">
              <a:buNone/>
            </a:pPr>
            <a:r>
              <a:rPr lang="en-US" sz="7800" b="1" spc="-156" kern="0" dirty="0">
                <a:solidFill>
                  <a:srgbClr val="7BD3E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KIPP</a:t>
            </a:r>
            <a:pPr algn="l" indent="0" marL="0">
              <a:buNone/>
            </a:pPr>
            <a:r>
              <a:rPr lang="en-US" sz="7800" b="1" spc="-156" kern="0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정밀 부품 제안</a:t>
            </a:r>
            <a:endParaRPr lang="en-US" sz="7800" dirty="0"/>
          </a:p>
        </p:txBody>
      </p:sp>
      <p:sp>
        <p:nvSpPr>
          <p:cNvPr id="9" name="Text 4"/>
          <p:cNvSpPr txBox="1"/>
          <p:nvPr/>
        </p:nvSpPr>
        <p:spPr>
          <a:xfrm>
            <a:off x="1143000" y="7576718"/>
            <a:ext cx="13335610" cy="9006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375"/>
              </a:lnSpc>
              <a:buNone/>
            </a:pPr>
            <a:r>
              <a:rPr lang="en-US" sz="2200" dirty="0">
                <a:solidFill>
                  <a:srgbClr val="DBE8F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ESD 정전기 대응 · 클램핑 · 포지셔닝 · 인덱싱을 하나의 표준 부품군으로.</a:t>
            </a:r>
            <a:pPr algn="l" indent="0" marL="0">
              <a:lnSpc>
                <a:spcPts val="3375"/>
              </a:lnSpc>
              <a:buNone/>
            </a:pPr>
            <a:endParaRPr lang="en-US" sz="2200" dirty="0"/>
          </a:p>
          <a:p>
            <a:pPr algn="l" indent="0" marL="0">
              <a:lnSpc>
                <a:spcPts val="3375"/>
              </a:lnSpc>
              <a:buNone/>
            </a:pPr>
            <a:r>
              <a:rPr lang="en-US" sz="2200" dirty="0">
                <a:solidFill>
                  <a:srgbClr val="DBE8F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반도체 웨이퍼 핸들링, 검사·이송·조립 지그, 안전 커버까지 검증된 독일 표준.</a:t>
            </a:r>
            <a:endParaRPr lang="en-US" sz="2200" dirty="0"/>
          </a:p>
        </p:txBody>
      </p:sp>
      <p:pic>
        <p:nvPicPr>
          <p:cNvPr id="10" name="Image 3" descr="gen-dedup-7c8a94668421d8683b9bf2b0ff1932a8.png">    </p:cNvPr>
          <p:cNvPicPr>
            <a:picLocks noChangeAspect="1"/>
          </p:cNvPicPr>
          <p:nvPr/>
        </p:nvPicPr>
        <p:blipFill>
          <a:blip r:embed="rId4"/>
          <a:srcRect l="-2083" r="-2083" t="0" b="0"/>
          <a:stretch/>
        </p:blipFill>
        <p:spPr>
          <a:xfrm>
            <a:off x="1143000" y="9239098"/>
            <a:ext cx="16002000" cy="9144"/>
          </a:xfrm>
          <a:prstGeom prst="rect">
            <a:avLst/>
          </a:prstGeom>
        </p:spPr>
      </p:pic>
      <p:sp>
        <p:nvSpPr>
          <p:cNvPr id="11" name="Text 5"/>
          <p:cNvSpPr txBox="1"/>
          <p:nvPr/>
        </p:nvSpPr>
        <p:spPr>
          <a:xfrm>
            <a:off x="1143000" y="9486900"/>
            <a:ext cx="8572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300" spc="162" kern="0" dirty="0">
                <a:solidFill>
                  <a:srgbClr val="C9DC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Prepared for Korean Semiconductor Equipment Manufacturers</a:t>
            </a:r>
            <a:endParaRPr lang="en-US" sz="1300" dirty="0"/>
          </a:p>
        </p:txBody>
      </p:sp>
      <p:sp>
        <p:nvSpPr>
          <p:cNvPr id="12" name="Text 6"/>
          <p:cNvSpPr txBox="1"/>
          <p:nvPr/>
        </p:nvSpPr>
        <p:spPr>
          <a:xfrm>
            <a:off x="15430500" y="9486900"/>
            <a:ext cx="1714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r" indent="0" marL="0">
              <a:buNone/>
            </a:pPr>
            <a:r>
              <a:rPr lang="en-US" sz="1300" b="1" spc="243" kern="0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01 / 18</a:t>
            </a:r>
            <a:endParaRPr lang="en-US" sz="13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gen-dedup-62634899c5abe9261b566eb30814642d.png">    </p:cNvPr>
          <p:cNvPicPr>
            <a:picLocks noChangeAspect="1"/>
          </p:cNvPicPr>
          <p:nvPr/>
        </p:nvPicPr>
        <p:blipFill>
          <a:blip r:embed="rId1"/>
          <a:srcRect l="-201" r="-201" t="0" b="0"/>
          <a:stretch/>
        </p:blipFill>
        <p:spPr>
          <a:xfrm>
            <a:off x="0" y="0"/>
            <a:ext cx="18288000" cy="7589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143000" y="3238805"/>
            <a:ext cx="3810305" cy="4000500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1143000" y="3238805"/>
            <a:ext cx="3810305" cy="57607"/>
          </a:xfrm>
          <a:prstGeom prst="rect">
            <a:avLst/>
          </a:prstGeom>
          <a:solidFill>
            <a:srgbClr val="0B3A7A"/>
          </a:solidFill>
          <a:ln w="12700">
            <a:solidFill>
              <a:srgbClr val="0B3A7A">
                <a:alpha val="0"/>
              </a:srgb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5143500" y="3238805"/>
            <a:ext cx="3810305" cy="4000500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5143500" y="3238805"/>
            <a:ext cx="3810305" cy="57607"/>
          </a:xfrm>
          <a:prstGeom prst="rect">
            <a:avLst/>
          </a:prstGeom>
          <a:solidFill>
            <a:srgbClr val="1560BD"/>
          </a:solidFill>
          <a:ln w="12700">
            <a:solidFill>
              <a:srgbClr val="1560BD">
                <a:alpha val="0"/>
              </a:srgbClr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9144000" y="3238805"/>
            <a:ext cx="3810305" cy="4000500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9144000" y="3238805"/>
            <a:ext cx="3810305" cy="57607"/>
          </a:xfrm>
          <a:prstGeom prst="rect">
            <a:avLst/>
          </a:prstGeom>
          <a:solidFill>
            <a:srgbClr val="00A3C4"/>
          </a:solidFill>
          <a:ln w="12700">
            <a:solidFill>
              <a:srgbClr val="00A3C4">
                <a:alpha val="0"/>
              </a:srgbClr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13144500" y="3238805"/>
            <a:ext cx="3810305" cy="4000500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13144500" y="3238805"/>
            <a:ext cx="3810305" cy="57607"/>
          </a:xfrm>
          <a:prstGeom prst="rect">
            <a:avLst/>
          </a:prstGeom>
          <a:solidFill>
            <a:srgbClr val="1A2B4A"/>
          </a:solidFill>
          <a:ln w="12700">
            <a:solidFill>
              <a:srgbClr val="1A2B4A">
                <a:alpha val="0"/>
              </a:srgbClr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1143000" y="7810805"/>
            <a:ext cx="16002000" cy="1333195"/>
          </a:xfrm>
          <a:prstGeom prst="rect">
            <a:avLst/>
          </a:prstGeom>
          <a:solidFill>
            <a:srgbClr val="F4F7FB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2" name="Text 9"/>
          <p:cNvSpPr txBox="1"/>
          <p:nvPr/>
        </p:nvSpPr>
        <p:spPr>
          <a:xfrm>
            <a:off x="1143000" y="609905"/>
            <a:ext cx="57150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300" b="1" spc="432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02 · EXECUTIVE SUMMARY</a:t>
            </a:r>
            <a:endParaRPr lang="en-US" sz="1300" dirty="0"/>
          </a:p>
        </p:txBody>
      </p:sp>
      <p:sp>
        <p:nvSpPr>
          <p:cNvPr id="13" name="Text 10"/>
          <p:cNvSpPr txBox="1"/>
          <p:nvPr/>
        </p:nvSpPr>
        <p:spPr>
          <a:xfrm>
            <a:off x="15430500" y="609905"/>
            <a:ext cx="1714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r" indent="0" marL="0">
              <a:buNone/>
            </a:pPr>
            <a:r>
              <a:rPr lang="en-US" sz="1300" b="1" spc="243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02 / 18</a:t>
            </a:r>
            <a:endParaRPr lang="en-US" sz="1300" dirty="0"/>
          </a:p>
        </p:txBody>
      </p:sp>
      <p:sp>
        <p:nvSpPr>
          <p:cNvPr id="14" name="Text 11"/>
          <p:cNvSpPr txBox="1"/>
          <p:nvPr/>
        </p:nvSpPr>
        <p:spPr>
          <a:xfrm>
            <a:off x="1143000" y="1143000"/>
            <a:ext cx="14287500" cy="67665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800" b="1" spc="-96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왜 반도체 장비 설계에 </a:t>
            </a:r>
            <a:pPr algn="l" indent="0" marL="0">
              <a:buNone/>
            </a:pPr>
            <a:r>
              <a:rPr lang="en-US" sz="4800" b="1" spc="-96" kern="0" dirty="0">
                <a:solidFill>
                  <a:srgbClr val="1560B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KIPP</a:t>
            </a:r>
            <a:pPr algn="l" indent="0" marL="0">
              <a:buNone/>
            </a:pPr>
            <a:r>
              <a:rPr lang="en-US" sz="4800" b="1" spc="-96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인가</a:t>
            </a:r>
            <a:endParaRPr lang="en-US" sz="4800" dirty="0"/>
          </a:p>
        </p:txBody>
      </p:sp>
      <p:sp>
        <p:nvSpPr>
          <p:cNvPr id="15" name="Text 12"/>
          <p:cNvSpPr txBox="1"/>
          <p:nvPr/>
        </p:nvSpPr>
        <p:spPr>
          <a:xfrm>
            <a:off x="1143000" y="1927555"/>
            <a:ext cx="14287500" cy="32461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8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ESD 리스크 저감 · 반복 정밀 클램핑 · 모듈형 지그/커버 설계 — 하나의 표준 부품 체계로.</a:t>
            </a:r>
            <a:endParaRPr lang="en-US" sz="1800" dirty="0"/>
          </a:p>
        </p:txBody>
      </p:sp>
      <p:sp>
        <p:nvSpPr>
          <p:cNvPr id="16" name="Text 13"/>
          <p:cNvSpPr txBox="1"/>
          <p:nvPr/>
        </p:nvSpPr>
        <p:spPr>
          <a:xfrm>
            <a:off x="1429207" y="3581705"/>
            <a:ext cx="3238805" cy="5340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200" b="1" spc="-84" kern="0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01</a:t>
            </a:r>
            <a:endParaRPr lang="en-US" sz="4200" dirty="0"/>
          </a:p>
        </p:txBody>
      </p:sp>
      <p:sp>
        <p:nvSpPr>
          <p:cNvPr id="17" name="Text 14"/>
          <p:cNvSpPr txBox="1"/>
          <p:nvPr/>
        </p:nvSpPr>
        <p:spPr>
          <a:xfrm>
            <a:off x="1429207" y="4343400"/>
            <a:ext cx="3238805" cy="3621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2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공식 ESD 제품군</a:t>
            </a:r>
            <a:endParaRPr lang="en-US" sz="2200" dirty="0"/>
          </a:p>
        </p:txBody>
      </p:sp>
      <p:sp>
        <p:nvSpPr>
          <p:cNvPr id="18" name="Text 15"/>
          <p:cNvSpPr txBox="1"/>
          <p:nvPr/>
        </p:nvSpPr>
        <p:spPr>
          <a:xfrm>
            <a:off x="1429207" y="4738421"/>
            <a:ext cx="3238805" cy="1810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100" spc="135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DIN EN 61340-5-1</a:t>
            </a:r>
            <a:endParaRPr lang="en-US" sz="1100" dirty="0"/>
          </a:p>
        </p:txBody>
      </p:sp>
      <p:sp>
        <p:nvSpPr>
          <p:cNvPr id="19" name="Text 16"/>
          <p:cNvSpPr txBox="1"/>
          <p:nvPr/>
        </p:nvSpPr>
        <p:spPr>
          <a:xfrm>
            <a:off x="1429207" y="5391302"/>
            <a:ext cx="3238805" cy="8485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전기 전도성 특수 플라스틱으로 제작된 그립·노브·레버·클램프. EPA(정전기 보호 구역)에서 안전한 전하 소산.</a:t>
            </a:r>
            <a:endParaRPr lang="en-US" sz="1400" dirty="0"/>
          </a:p>
        </p:txBody>
      </p:sp>
      <p:sp>
        <p:nvSpPr>
          <p:cNvPr id="20" name="Text 17"/>
          <p:cNvSpPr txBox="1"/>
          <p:nvPr/>
        </p:nvSpPr>
        <p:spPr>
          <a:xfrm>
            <a:off x="5429707" y="3581705"/>
            <a:ext cx="3238805" cy="5340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200" b="1" spc="-84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02</a:t>
            </a:r>
            <a:endParaRPr lang="en-US" sz="4200" dirty="0"/>
          </a:p>
        </p:txBody>
      </p:sp>
      <p:sp>
        <p:nvSpPr>
          <p:cNvPr id="21" name="Text 18"/>
          <p:cNvSpPr txBox="1"/>
          <p:nvPr/>
        </p:nvSpPr>
        <p:spPr>
          <a:xfrm>
            <a:off x="5429707" y="4343400"/>
            <a:ext cx="3238805" cy="3621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2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검증된 클램핑 성능</a:t>
            </a:r>
            <a:endParaRPr lang="en-US" sz="2200" dirty="0"/>
          </a:p>
        </p:txBody>
      </p:sp>
      <p:sp>
        <p:nvSpPr>
          <p:cNvPr id="22" name="Text 19"/>
          <p:cNvSpPr txBox="1"/>
          <p:nvPr/>
        </p:nvSpPr>
        <p:spPr>
          <a:xfrm>
            <a:off x="5429707" y="4738421"/>
            <a:ext cx="3238805" cy="1810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100" spc="135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TÜV-SÜD CERTIFIED</a:t>
            </a:r>
            <a:endParaRPr lang="en-US" sz="1100" dirty="0"/>
          </a:p>
        </p:txBody>
      </p:sp>
      <p:sp>
        <p:nvSpPr>
          <p:cNvPr id="23" name="Text 20"/>
          <p:cNvSpPr txBox="1"/>
          <p:nvPr/>
        </p:nvSpPr>
        <p:spPr>
          <a:xfrm>
            <a:off x="5429707" y="5391302"/>
            <a:ext cx="3238805" cy="8485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K0661 안티스태틱 토글 클램프는 유지력 최대 2,800 N. 조립·워크홀딩 지그의 반복 정밀도를 보장.</a:t>
            </a:r>
            <a:endParaRPr lang="en-US" sz="1400" dirty="0"/>
          </a:p>
        </p:txBody>
      </p:sp>
      <p:sp>
        <p:nvSpPr>
          <p:cNvPr id="24" name="Text 21"/>
          <p:cNvSpPr txBox="1"/>
          <p:nvPr/>
        </p:nvSpPr>
        <p:spPr>
          <a:xfrm>
            <a:off x="9430207" y="3581705"/>
            <a:ext cx="3238805" cy="5340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200" b="1" spc="-84" kern="0" dirty="0">
                <a:solidFill>
                  <a:srgbClr val="00A3C4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03</a:t>
            </a:r>
            <a:endParaRPr lang="en-US" sz="4200" dirty="0"/>
          </a:p>
        </p:txBody>
      </p:sp>
      <p:sp>
        <p:nvSpPr>
          <p:cNvPr id="25" name="Text 22"/>
          <p:cNvSpPr txBox="1"/>
          <p:nvPr/>
        </p:nvSpPr>
        <p:spPr>
          <a:xfrm>
            <a:off x="9430207" y="4343400"/>
            <a:ext cx="3238805" cy="3621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2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모듈형 표준 부품 체계</a:t>
            </a:r>
            <a:endParaRPr lang="en-US" sz="2200" dirty="0"/>
          </a:p>
        </p:txBody>
      </p:sp>
      <p:sp>
        <p:nvSpPr>
          <p:cNvPr id="26" name="Text 23"/>
          <p:cNvSpPr txBox="1"/>
          <p:nvPr/>
        </p:nvSpPr>
        <p:spPr>
          <a:xfrm>
            <a:off x="9430207" y="4738421"/>
            <a:ext cx="3238805" cy="1810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100" spc="135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FIXTURE / JIG / COVER</a:t>
            </a:r>
            <a:endParaRPr lang="en-US" sz="1100" dirty="0"/>
          </a:p>
        </p:txBody>
      </p:sp>
      <p:sp>
        <p:nvSpPr>
          <p:cNvPr id="27" name="Text 24"/>
          <p:cNvSpPr txBox="1"/>
          <p:nvPr/>
        </p:nvSpPr>
        <p:spPr>
          <a:xfrm>
            <a:off x="9430207" y="5391302"/>
            <a:ext cx="3238805" cy="8485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서포트·포지셔닝·스톱·인덱싱 플런저를 통해 지그 설계·안전 커버·유지보수 인터페이스를 표준화.</a:t>
            </a:r>
            <a:endParaRPr lang="en-US" sz="1400" dirty="0"/>
          </a:p>
        </p:txBody>
      </p:sp>
      <p:sp>
        <p:nvSpPr>
          <p:cNvPr id="28" name="Text 25"/>
          <p:cNvSpPr txBox="1"/>
          <p:nvPr/>
        </p:nvSpPr>
        <p:spPr>
          <a:xfrm>
            <a:off x="13430707" y="3581705"/>
            <a:ext cx="3238805" cy="5340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200" b="1" spc="-84" kern="0" dirty="0">
                <a:solidFill>
                  <a:srgbClr val="1A2B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04</a:t>
            </a:r>
            <a:endParaRPr lang="en-US" sz="4200" dirty="0"/>
          </a:p>
        </p:txBody>
      </p:sp>
      <p:sp>
        <p:nvSpPr>
          <p:cNvPr id="29" name="Text 26"/>
          <p:cNvSpPr txBox="1"/>
          <p:nvPr/>
        </p:nvSpPr>
        <p:spPr>
          <a:xfrm>
            <a:off x="13430707" y="4343400"/>
            <a:ext cx="3238805" cy="3621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2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퀵체인지 유지보수</a:t>
            </a:r>
            <a:endParaRPr lang="en-US" sz="2200" dirty="0"/>
          </a:p>
        </p:txBody>
      </p:sp>
      <p:sp>
        <p:nvSpPr>
          <p:cNvPr id="30" name="Text 27"/>
          <p:cNvSpPr txBox="1"/>
          <p:nvPr/>
        </p:nvSpPr>
        <p:spPr>
          <a:xfrm>
            <a:off x="13430707" y="4738421"/>
            <a:ext cx="3238805" cy="1810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100" spc="135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TOOL-FREE OPERATION</a:t>
            </a:r>
            <a:endParaRPr lang="en-US" sz="1100" dirty="0"/>
          </a:p>
        </p:txBody>
      </p:sp>
      <p:sp>
        <p:nvSpPr>
          <p:cNvPr id="31" name="Text 28"/>
          <p:cNvSpPr txBox="1"/>
          <p:nvPr/>
        </p:nvSpPr>
        <p:spPr>
          <a:xfrm>
            <a:off x="13430707" y="5391302"/>
            <a:ext cx="3238805" cy="5623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볼락 핀·인덱싱 플런저로 공구 없이 안전한 체결/해제. 셋업 시간과 다운타임 절감.</a:t>
            </a:r>
            <a:endParaRPr lang="en-US" sz="1400" dirty="0"/>
          </a:p>
        </p:txBody>
      </p:sp>
      <p:sp>
        <p:nvSpPr>
          <p:cNvPr id="32" name="Text 29"/>
          <p:cNvSpPr txBox="1"/>
          <p:nvPr/>
        </p:nvSpPr>
        <p:spPr>
          <a:xfrm>
            <a:off x="1619402" y="8096098"/>
            <a:ext cx="3238805" cy="5340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200" b="1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2,800</a:t>
            </a:r>
            <a:pPr algn="l" indent="0" marL="0">
              <a:buNone/>
            </a:pPr>
            <a:r>
              <a:rPr lang="en-US" sz="1800" b="1" dirty="0">
                <a:solidFill>
                  <a:srgbClr val="3548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</a:t>
            </a:r>
            <a:endParaRPr lang="en-US" sz="4200" dirty="0"/>
          </a:p>
        </p:txBody>
      </p:sp>
      <p:sp>
        <p:nvSpPr>
          <p:cNvPr id="33" name="Text 30"/>
          <p:cNvSpPr txBox="1"/>
          <p:nvPr/>
        </p:nvSpPr>
        <p:spPr>
          <a:xfrm>
            <a:off x="1619402" y="8706002"/>
            <a:ext cx="3238805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100" spc="56" kern="0" dirty="0">
                <a:solidFill>
                  <a:srgbClr val="6B7A8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K0661 최대 유지력 (F2)</a:t>
            </a:r>
            <a:endParaRPr lang="en-US" sz="1100" dirty="0"/>
          </a:p>
        </p:txBody>
      </p:sp>
      <p:sp>
        <p:nvSpPr>
          <p:cNvPr id="34" name="Text 31"/>
          <p:cNvSpPr txBox="1"/>
          <p:nvPr/>
        </p:nvSpPr>
        <p:spPr>
          <a:xfrm>
            <a:off x="5619902" y="8096098"/>
            <a:ext cx="3238805" cy="5340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200" b="1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49</a:t>
            </a:r>
            <a:pPr algn="l" indent="0" marL="0">
              <a:buNone/>
            </a:pPr>
            <a:r>
              <a:rPr lang="en-US" sz="1800" b="1" dirty="0">
                <a:solidFill>
                  <a:srgbClr val="3548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kN</a:t>
            </a:r>
            <a:endParaRPr lang="en-US" sz="4200" dirty="0"/>
          </a:p>
        </p:txBody>
      </p:sp>
      <p:sp>
        <p:nvSpPr>
          <p:cNvPr id="35" name="Text 32"/>
          <p:cNvSpPr txBox="1"/>
          <p:nvPr/>
        </p:nvSpPr>
        <p:spPr>
          <a:xfrm>
            <a:off x="5619902" y="8706002"/>
            <a:ext cx="3238805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100" spc="56" kern="0" dirty="0">
                <a:solidFill>
                  <a:srgbClr val="6B7A8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파워 클램프 최대 유지력</a:t>
            </a:r>
            <a:endParaRPr lang="en-US" sz="1100" dirty="0"/>
          </a:p>
        </p:txBody>
      </p:sp>
      <p:sp>
        <p:nvSpPr>
          <p:cNvPr id="36" name="Text 33"/>
          <p:cNvSpPr txBox="1"/>
          <p:nvPr/>
        </p:nvSpPr>
        <p:spPr>
          <a:xfrm>
            <a:off x="9620402" y="8096098"/>
            <a:ext cx="3497580" cy="5340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200" b="1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61340</a:t>
            </a:r>
            <a:pPr algn="l" indent="0" marL="0">
              <a:buNone/>
            </a:pPr>
            <a:r>
              <a:rPr lang="en-US" sz="1800" b="1" dirty="0">
                <a:solidFill>
                  <a:srgbClr val="3548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-5-1</a:t>
            </a:r>
            <a:endParaRPr lang="en-US" sz="4200" dirty="0"/>
          </a:p>
        </p:txBody>
      </p:sp>
      <p:sp>
        <p:nvSpPr>
          <p:cNvPr id="37" name="Text 34"/>
          <p:cNvSpPr txBox="1"/>
          <p:nvPr/>
        </p:nvSpPr>
        <p:spPr>
          <a:xfrm>
            <a:off x="9620402" y="8706002"/>
            <a:ext cx="3238805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100" spc="56" kern="0" dirty="0">
                <a:solidFill>
                  <a:srgbClr val="6B7A8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DIN EN ESD 준수</a:t>
            </a:r>
            <a:endParaRPr lang="en-US" sz="1100" dirty="0"/>
          </a:p>
        </p:txBody>
      </p:sp>
      <p:sp>
        <p:nvSpPr>
          <p:cNvPr id="38" name="Text 35"/>
          <p:cNvSpPr txBox="1"/>
          <p:nvPr/>
        </p:nvSpPr>
        <p:spPr>
          <a:xfrm>
            <a:off x="13620902" y="8096098"/>
            <a:ext cx="3238805" cy="5340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200" b="1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100</a:t>
            </a:r>
            <a:pPr algn="l" indent="0" marL="0">
              <a:buNone/>
            </a:pPr>
            <a:r>
              <a:rPr lang="en-US" sz="1800" b="1" dirty="0">
                <a:solidFill>
                  <a:srgbClr val="3548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yrs+</a:t>
            </a:r>
            <a:endParaRPr lang="en-US" sz="4200" dirty="0"/>
          </a:p>
        </p:txBody>
      </p:sp>
      <p:sp>
        <p:nvSpPr>
          <p:cNvPr id="39" name="Text 36"/>
          <p:cNvSpPr txBox="1"/>
          <p:nvPr/>
        </p:nvSpPr>
        <p:spPr>
          <a:xfrm>
            <a:off x="13620902" y="8706002"/>
            <a:ext cx="3238805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100" spc="56" kern="0" dirty="0">
                <a:solidFill>
                  <a:srgbClr val="6B7A8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독일 KIPP · 1919 창립</a:t>
            </a:r>
            <a:endParaRPr lang="en-US" sz="1100" dirty="0"/>
          </a:p>
        </p:txBody>
      </p:sp>
      <p:sp>
        <p:nvSpPr>
          <p:cNvPr id="40" name="Text 37"/>
          <p:cNvSpPr txBox="1"/>
          <p:nvPr/>
        </p:nvSpPr>
        <p:spPr>
          <a:xfrm>
            <a:off x="1143000" y="9715500"/>
            <a:ext cx="16002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spc="49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KIPP ESD product line (kipp.com/hr/en/ESD.html) · K0661 datasheet · KIPP Clamping Elements Catalog 2024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gen-dedup-62634899c5abe9261b566eb30814642d.png">    </p:cNvPr>
          <p:cNvPicPr>
            <a:picLocks noChangeAspect="1"/>
          </p:cNvPicPr>
          <p:nvPr/>
        </p:nvPicPr>
        <p:blipFill>
          <a:blip r:embed="rId1"/>
          <a:srcRect l="-201" r="-201" t="0" b="0"/>
          <a:stretch/>
        </p:blipFill>
        <p:spPr>
          <a:xfrm>
            <a:off x="0" y="0"/>
            <a:ext cx="18288000" cy="7589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143000" y="3238805"/>
            <a:ext cx="7810805" cy="5715000"/>
          </a:xfrm>
          <a:prstGeom prst="rect">
            <a:avLst/>
          </a:prstGeom>
          <a:solidFill>
            <a:srgbClr val="0B3A7A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4" name="Image 1" descr="gen-dedup-cf876e683c382c31e6a4a3fdba5681dd.png">    </p:cNvPr>
          <p:cNvPicPr>
            <a:picLocks noChangeAspect="1"/>
          </p:cNvPicPr>
          <p:nvPr/>
        </p:nvPicPr>
        <p:blipFill>
          <a:blip r:embed="rId2"/>
          <a:srcRect l="-2083" r="-2083" t="0" b="0"/>
          <a:stretch/>
        </p:blipFill>
        <p:spPr>
          <a:xfrm>
            <a:off x="1524305" y="4647895"/>
            <a:ext cx="7048195" cy="9144"/>
          </a:xfrm>
          <a:prstGeom prst="rect">
            <a:avLst/>
          </a:prstGeom>
        </p:spPr>
      </p:pic>
      <p:pic>
        <p:nvPicPr>
          <p:cNvPr id="5" name="Image 2" descr="gen-dedup-cf876e683c382c31e6a4a3fdba5681dd.png">    </p:cNvPr>
          <p:cNvPicPr>
            <a:picLocks noChangeAspect="1"/>
          </p:cNvPicPr>
          <p:nvPr/>
        </p:nvPicPr>
        <p:blipFill>
          <a:blip r:embed="rId3"/>
          <a:srcRect l="-2083" r="-2083" t="0" b="0"/>
          <a:stretch/>
        </p:blipFill>
        <p:spPr>
          <a:xfrm>
            <a:off x="1524305" y="6172200"/>
            <a:ext cx="7048195" cy="9144"/>
          </a:xfrm>
          <a:prstGeom prst="rect">
            <a:avLst/>
          </a:prstGeom>
        </p:spPr>
      </p:pic>
      <p:pic>
        <p:nvPicPr>
          <p:cNvPr id="6" name="Image 3" descr="gen-dedup-cf876e683c382c31e6a4a3fdba5681dd.png">    </p:cNvPr>
          <p:cNvPicPr>
            <a:picLocks noChangeAspect="1"/>
          </p:cNvPicPr>
          <p:nvPr/>
        </p:nvPicPr>
        <p:blipFill>
          <a:blip r:embed="rId4"/>
          <a:srcRect l="-2083" r="-2083" t="0" b="0"/>
          <a:stretch/>
        </p:blipFill>
        <p:spPr>
          <a:xfrm>
            <a:off x="1524305" y="7696505"/>
            <a:ext cx="7048195" cy="9144"/>
          </a:xfrm>
          <a:prstGeom prst="rect">
            <a:avLst/>
          </a:prstGeom>
        </p:spPr>
      </p:pic>
      <p:sp>
        <p:nvSpPr>
          <p:cNvPr id="7" name="Shape 1"/>
          <p:cNvSpPr/>
          <p:nvPr/>
        </p:nvSpPr>
        <p:spPr>
          <a:xfrm>
            <a:off x="9144000" y="6476695"/>
            <a:ext cx="8001000" cy="2476195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pic>
        <p:nvPicPr>
          <p:cNvPr id="8" name="Image 4" descr="gen-dedup-e14f78d65c963f133fa2a079c80ec184.jp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4000" y="3238805"/>
            <a:ext cx="8005721" cy="3047695"/>
          </a:xfrm>
          <a:prstGeom prst="rect">
            <a:avLst/>
          </a:prstGeom>
        </p:spPr>
      </p:pic>
      <p:pic>
        <p:nvPicPr>
          <p:cNvPr id="9" name="Image 5" descr="gen-dedup-0b8e09deca0b0d425e75ff45f243eff7.png">    </p:cNvPr>
          <p:cNvPicPr>
            <a:picLocks noChangeAspect="1"/>
          </p:cNvPicPr>
          <p:nvPr/>
        </p:nvPicPr>
        <p:blipFill>
          <a:blip r:embed="rId6"/>
          <a:srcRect l="-5" r="-5" t="0" b="0"/>
          <a:stretch/>
        </p:blipFill>
        <p:spPr>
          <a:xfrm>
            <a:off x="9144000" y="3238805"/>
            <a:ext cx="8001000" cy="3047695"/>
          </a:xfrm>
          <a:prstGeom prst="rect">
            <a:avLst/>
          </a:prstGeom>
        </p:spPr>
      </p:pic>
      <p:sp>
        <p:nvSpPr>
          <p:cNvPr id="10" name="Text 2"/>
          <p:cNvSpPr txBox="1"/>
          <p:nvPr/>
        </p:nvSpPr>
        <p:spPr>
          <a:xfrm>
            <a:off x="1143000" y="609905"/>
            <a:ext cx="8572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300" b="1" spc="432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03 · WHY KIPP FOR SEMICONDUCTOR EQUIPMENT</a:t>
            </a:r>
            <a:endParaRPr lang="en-US" sz="1300" dirty="0"/>
          </a:p>
        </p:txBody>
      </p:sp>
      <p:sp>
        <p:nvSpPr>
          <p:cNvPr id="11" name="Text 3"/>
          <p:cNvSpPr txBox="1"/>
          <p:nvPr/>
        </p:nvSpPr>
        <p:spPr>
          <a:xfrm>
            <a:off x="15430500" y="609905"/>
            <a:ext cx="1714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r" indent="0" marL="0">
              <a:buNone/>
            </a:pPr>
            <a:r>
              <a:rPr lang="en-US" sz="1300" b="1" spc="243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03 / 18</a:t>
            </a:r>
            <a:endParaRPr lang="en-US" sz="1300" dirty="0"/>
          </a:p>
        </p:txBody>
      </p:sp>
      <p:sp>
        <p:nvSpPr>
          <p:cNvPr id="12" name="Text 4"/>
          <p:cNvSpPr txBox="1"/>
          <p:nvPr/>
        </p:nvSpPr>
        <p:spPr>
          <a:xfrm>
            <a:off x="1143000" y="1143000"/>
            <a:ext cx="15240305" cy="6291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500" b="1" spc="-90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반도체 장비 설계에 왜 </a:t>
            </a:r>
            <a:pPr algn="l" indent="0" marL="0">
              <a:buNone/>
            </a:pPr>
            <a:r>
              <a:rPr lang="en-US" sz="4500" b="1" spc="-90" kern="0" dirty="0">
                <a:solidFill>
                  <a:srgbClr val="1560B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KIPP</a:t>
            </a:r>
            <a:pPr algn="l" indent="0" marL="0">
              <a:buNone/>
            </a:pPr>
            <a:r>
              <a:rPr lang="en-US" sz="4500" b="1" spc="-90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를 채택하는가</a:t>
            </a:r>
            <a:endParaRPr lang="en-US" sz="4500" dirty="0"/>
          </a:p>
        </p:txBody>
      </p:sp>
      <p:sp>
        <p:nvSpPr>
          <p:cNvPr id="13" name="Text 5"/>
          <p:cNvSpPr txBox="1"/>
          <p:nvPr/>
        </p:nvSpPr>
        <p:spPr>
          <a:xfrm>
            <a:off x="1143000" y="1886407"/>
            <a:ext cx="15240305" cy="2953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독일 표준의 완결성 + ESD 공식 라인 + 자동화·정밀 클램핑까지 — 하나의 벤더가 커버.</a:t>
            </a:r>
            <a:endParaRPr lang="en-US" sz="1600" dirty="0"/>
          </a:p>
        </p:txBody>
      </p:sp>
      <p:sp>
        <p:nvSpPr>
          <p:cNvPr id="14" name="Text 6"/>
          <p:cNvSpPr txBox="1"/>
          <p:nvPr/>
        </p:nvSpPr>
        <p:spPr>
          <a:xfrm>
            <a:off x="1524305" y="3600907"/>
            <a:ext cx="7049110" cy="1911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b="1" spc="315" kern="0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◆ THREE STRUCTURAL ADVANTAGES</a:t>
            </a:r>
            <a:endParaRPr lang="en-US" sz="1000" dirty="0"/>
          </a:p>
        </p:txBody>
      </p:sp>
      <p:sp>
        <p:nvSpPr>
          <p:cNvPr id="15" name="Text 7"/>
          <p:cNvSpPr txBox="1"/>
          <p:nvPr/>
        </p:nvSpPr>
        <p:spPr>
          <a:xfrm>
            <a:off x="1524305" y="3866998"/>
            <a:ext cx="7049110" cy="32461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반도체 팀이 KIPP를 표준화하는 이유</a:t>
            </a:r>
            <a:endParaRPr lang="en-US" sz="2100" dirty="0"/>
          </a:p>
        </p:txBody>
      </p:sp>
      <p:sp>
        <p:nvSpPr>
          <p:cNvPr id="16" name="Text 8"/>
          <p:cNvSpPr txBox="1"/>
          <p:nvPr/>
        </p:nvSpPr>
        <p:spPr>
          <a:xfrm>
            <a:off x="1524305" y="4839005"/>
            <a:ext cx="7049110" cy="419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3300" b="1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01</a:t>
            </a:r>
            <a:endParaRPr lang="en-US" sz="3300" dirty="0"/>
          </a:p>
        </p:txBody>
      </p:sp>
      <p:sp>
        <p:nvSpPr>
          <p:cNvPr id="17" name="Text 9"/>
          <p:cNvSpPr txBox="1"/>
          <p:nvPr/>
        </p:nvSpPr>
        <p:spPr>
          <a:xfrm>
            <a:off x="1524305" y="5333695"/>
            <a:ext cx="7049110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공식 ESD 라인업 보유</a:t>
            </a:r>
            <a:endParaRPr lang="en-US" sz="1800" dirty="0"/>
          </a:p>
        </p:txBody>
      </p:sp>
      <p:sp>
        <p:nvSpPr>
          <p:cNvPr id="18" name="Text 10"/>
          <p:cNvSpPr txBox="1"/>
          <p:nvPr/>
        </p:nvSpPr>
        <p:spPr>
          <a:xfrm>
            <a:off x="1524305" y="5707685"/>
            <a:ext cx="7049110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전기 전도성 특수 플라스틱 · DIN EN 61340-5-1 · 반도체 제조를 공식 적용 영역으로 명시.</a:t>
            </a:r>
            <a:endParaRPr lang="en-US" sz="1200" dirty="0"/>
          </a:p>
        </p:txBody>
      </p:sp>
      <p:sp>
        <p:nvSpPr>
          <p:cNvPr id="19" name="Text 11"/>
          <p:cNvSpPr txBox="1"/>
          <p:nvPr/>
        </p:nvSpPr>
        <p:spPr>
          <a:xfrm>
            <a:off x="1524305" y="6362395"/>
            <a:ext cx="7049110" cy="419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3300" b="1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02</a:t>
            </a:r>
            <a:endParaRPr lang="en-US" sz="3300" dirty="0"/>
          </a:p>
        </p:txBody>
      </p:sp>
      <p:sp>
        <p:nvSpPr>
          <p:cNvPr id="20" name="Text 12"/>
          <p:cNvSpPr txBox="1"/>
          <p:nvPr/>
        </p:nvSpPr>
        <p:spPr>
          <a:xfrm>
            <a:off x="1524305" y="6858000"/>
            <a:ext cx="7049110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단일 벤더로 4개 부품 패밀리 커버</a:t>
            </a:r>
            <a:endParaRPr lang="en-US" sz="1800" dirty="0"/>
          </a:p>
        </p:txBody>
      </p:sp>
      <p:sp>
        <p:nvSpPr>
          <p:cNvPr id="21" name="Text 13"/>
          <p:cNvSpPr txBox="1"/>
          <p:nvPr/>
        </p:nvSpPr>
        <p:spPr>
          <a:xfrm>
            <a:off x="1524305" y="7231075"/>
            <a:ext cx="7506310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ESD 조작 부품 · 클램핑 · 서포트/포지셔닝 · 인덱싱 — 지그·픽스처·커버·유지보수 인터페이스 통합.</a:t>
            </a:r>
            <a:endParaRPr lang="en-US" sz="1200" dirty="0"/>
          </a:p>
        </p:txBody>
      </p:sp>
      <p:sp>
        <p:nvSpPr>
          <p:cNvPr id="22" name="Text 14"/>
          <p:cNvSpPr txBox="1"/>
          <p:nvPr/>
        </p:nvSpPr>
        <p:spPr>
          <a:xfrm>
            <a:off x="1524305" y="7886700"/>
            <a:ext cx="7049110" cy="419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3300" b="1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03</a:t>
            </a:r>
            <a:endParaRPr lang="en-US" sz="3300" dirty="0"/>
          </a:p>
        </p:txBody>
      </p:sp>
      <p:sp>
        <p:nvSpPr>
          <p:cNvPr id="23" name="Text 15"/>
          <p:cNvSpPr txBox="1"/>
          <p:nvPr/>
        </p:nvSpPr>
        <p:spPr>
          <a:xfrm>
            <a:off x="1524305" y="8382305"/>
            <a:ext cx="7049110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100년 독일 표준 · TÜV 인증 부품 보유</a:t>
            </a:r>
            <a:endParaRPr lang="en-US" sz="1800" dirty="0"/>
          </a:p>
        </p:txBody>
      </p:sp>
      <p:sp>
        <p:nvSpPr>
          <p:cNvPr id="24" name="Text 16"/>
          <p:cNvSpPr txBox="1"/>
          <p:nvPr/>
        </p:nvSpPr>
        <p:spPr>
          <a:xfrm>
            <a:off x="1524305" y="8755380"/>
            <a:ext cx="7049110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1919년 창립 · K0661 등 대표 ESD 제품에 TÜV-SÜD 방전 성능 인증 · ATEX 지침 대응.</a:t>
            </a:r>
            <a:endParaRPr lang="en-US" sz="1200" dirty="0"/>
          </a:p>
        </p:txBody>
      </p:sp>
      <p:sp>
        <p:nvSpPr>
          <p:cNvPr id="25" name="Text 17"/>
          <p:cNvSpPr txBox="1"/>
          <p:nvPr/>
        </p:nvSpPr>
        <p:spPr>
          <a:xfrm>
            <a:off x="9334195" y="5810098"/>
            <a:ext cx="7620610" cy="1627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spc="135" kern="0" dirty="0">
                <a:solidFill>
                  <a:srgbClr val="DBE8F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△ Application reference · Cleanroom &amp; semiconductor tool engineering (orbitskyline.com)</a:t>
            </a:r>
            <a:endParaRPr lang="en-US" sz="900" dirty="0"/>
          </a:p>
        </p:txBody>
      </p:sp>
      <p:sp>
        <p:nvSpPr>
          <p:cNvPr id="26" name="Text 18"/>
          <p:cNvSpPr txBox="1"/>
          <p:nvPr/>
        </p:nvSpPr>
        <p:spPr>
          <a:xfrm>
            <a:off x="9430207" y="6724498"/>
            <a:ext cx="7429500" cy="1810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▎ DIFFERENTIATORS AT A GLANCE</a:t>
            </a:r>
            <a:endParaRPr lang="en-US" sz="900" dirty="0"/>
          </a:p>
        </p:txBody>
      </p:sp>
      <p:graphicFrame>
        <p:nvGraphicFramePr>
          <p:cNvPr id="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9430207" y="7039051"/>
          <a:ext cx="7429500" cy="1629461"/>
        </p:xfrm>
        <a:graphic>
          <a:graphicData uri="http://schemas.openxmlformats.org/drawingml/2006/table">
            <a:tbl>
              <a:tblPr/>
              <a:tblGrid>
                <a:gridCol w="1904695"/>
                <a:gridCol w="5524805"/>
              </a:tblGrid>
              <a:tr h="407365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6B7A8C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공식 ESD 규격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38405" marR="38405" marT="85954" marB="8595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DIN EN 61340-5-1 준수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38405" marR="38405" marT="85954" marB="8595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365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6B7A8C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방전 성능 인증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38405" marR="38405" marT="85954" marB="8595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TÜV-SÜD 인증 (K0661 등)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38405" marR="38405" marT="85954" marB="8595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365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6B7A8C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폭발 위험 지역 대응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38405" marR="38405" marT="85954" marB="8595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ATEX 지침 2014/34/EU · 1999/92/EC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38405" marR="38405" marT="85954" marB="8595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365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6B7A8C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부품 패밀리 커버리지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38405" marR="38405" marT="85954" marB="8595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ESD · 클램핑 · 서포트 · 플런저 · 볼락 핀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38405" marR="38405" marT="85954" marB="8595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8" name="Text 19"/>
          <p:cNvSpPr txBox="1"/>
          <p:nvPr/>
        </p:nvSpPr>
        <p:spPr>
          <a:xfrm>
            <a:off x="1143000" y="9715500"/>
            <a:ext cx="16002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spc="49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KIPP ESD (kipp.com/hr/en/ESD.html) · K0661 datasheet · Application ref image: orbitskyline.com/cleanroom-technology-and-its-role-in-semiconductor-tool-engineering/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gen-dedup-62634899c5abe9261b566eb30814642d.png">    </p:cNvPr>
          <p:cNvPicPr>
            <a:picLocks noChangeAspect="1"/>
          </p:cNvPicPr>
          <p:nvPr/>
        </p:nvPicPr>
        <p:blipFill>
          <a:blip r:embed="rId1"/>
          <a:srcRect l="-201" r="-201" t="0" b="0"/>
          <a:stretch/>
        </p:blipFill>
        <p:spPr>
          <a:xfrm>
            <a:off x="0" y="0"/>
            <a:ext cx="18288000" cy="7589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143000" y="3238805"/>
            <a:ext cx="7810805" cy="5715000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pic>
        <p:nvPicPr>
          <p:cNvPr id="4" name="Image 1" descr="gen-dedup-127da1bb6e6aface1c03c40317ca2bbb.png">    </p:cNvPr>
          <p:cNvPicPr>
            <a:picLocks noChangeAspect="1"/>
          </p:cNvPicPr>
          <p:nvPr/>
        </p:nvPicPr>
        <p:blipFill>
          <a:blip r:embed="rId2"/>
          <a:srcRect l="-2083" r="-2083" t="0" b="0"/>
          <a:stretch/>
        </p:blipFill>
        <p:spPr>
          <a:xfrm>
            <a:off x="1524305" y="6381598"/>
            <a:ext cx="7048195" cy="9144"/>
          </a:xfrm>
          <a:prstGeom prst="rect">
            <a:avLst/>
          </a:prstGeom>
        </p:spPr>
      </p:pic>
      <p:sp>
        <p:nvSpPr>
          <p:cNvPr id="5" name="Shape 1"/>
          <p:cNvSpPr/>
          <p:nvPr/>
        </p:nvSpPr>
        <p:spPr>
          <a:xfrm>
            <a:off x="9144000" y="3238805"/>
            <a:ext cx="8001000" cy="5715000"/>
          </a:xfrm>
          <a:prstGeom prst="rect">
            <a:avLst/>
          </a:prstGeom>
          <a:solidFill>
            <a:srgbClr val="0B3A7A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6" name="Image 2" descr="gen-dedup-7400cbc3398b51f2670022dbda854c90.png">    </p:cNvPr>
          <p:cNvPicPr>
            <a:picLocks noChangeAspect="1"/>
          </p:cNvPicPr>
          <p:nvPr/>
        </p:nvPicPr>
        <p:blipFill>
          <a:blip r:embed="rId3"/>
          <a:srcRect l="-2083" r="-2083" t="0" b="0"/>
          <a:stretch/>
        </p:blipFill>
        <p:spPr>
          <a:xfrm>
            <a:off x="9525305" y="4515307"/>
            <a:ext cx="7239305" cy="9144"/>
          </a:xfrm>
          <a:prstGeom prst="rect">
            <a:avLst/>
          </a:prstGeom>
        </p:spPr>
      </p:pic>
      <p:pic>
        <p:nvPicPr>
          <p:cNvPr id="7" name="Image 3" descr="gen-dedup-7400cbc3398b51f2670022dbda854c90.png">    </p:cNvPr>
          <p:cNvPicPr>
            <a:picLocks noChangeAspect="1"/>
          </p:cNvPicPr>
          <p:nvPr/>
        </p:nvPicPr>
        <p:blipFill>
          <a:blip r:embed="rId4"/>
          <a:srcRect l="-2083" r="-2083" t="0" b="0"/>
          <a:stretch/>
        </p:blipFill>
        <p:spPr>
          <a:xfrm>
            <a:off x="9525305" y="6838798"/>
            <a:ext cx="7239305" cy="9144"/>
          </a:xfrm>
          <a:prstGeom prst="rect">
            <a:avLst/>
          </a:prstGeom>
        </p:spPr>
      </p:pic>
      <p:sp>
        <p:nvSpPr>
          <p:cNvPr id="8" name="Text 2"/>
          <p:cNvSpPr txBox="1"/>
          <p:nvPr/>
        </p:nvSpPr>
        <p:spPr>
          <a:xfrm>
            <a:off x="1143000" y="609905"/>
            <a:ext cx="8572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300" b="1" spc="432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04 · SEMICONDUCTOR ENVIRONMENT REQUIREMENTS</a:t>
            </a:r>
            <a:endParaRPr lang="en-US" sz="1300" dirty="0"/>
          </a:p>
        </p:txBody>
      </p:sp>
      <p:sp>
        <p:nvSpPr>
          <p:cNvPr id="9" name="Text 3"/>
          <p:cNvSpPr txBox="1"/>
          <p:nvPr/>
        </p:nvSpPr>
        <p:spPr>
          <a:xfrm>
            <a:off x="15430500" y="609905"/>
            <a:ext cx="1714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r" indent="0" marL="0">
              <a:buNone/>
            </a:pPr>
            <a:r>
              <a:rPr lang="en-US" sz="1300" b="1" spc="243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04 / 18</a:t>
            </a:r>
            <a:endParaRPr lang="en-US" sz="1300" dirty="0"/>
          </a:p>
        </p:txBody>
      </p:sp>
      <p:sp>
        <p:nvSpPr>
          <p:cNvPr id="10" name="Text 4"/>
          <p:cNvSpPr txBox="1"/>
          <p:nvPr/>
        </p:nvSpPr>
        <p:spPr>
          <a:xfrm>
            <a:off x="1143000" y="1143000"/>
            <a:ext cx="15240305" cy="67665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800" b="1" spc="-96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반도체 환경의 </a:t>
            </a:r>
            <a:pPr algn="l" indent="0" marL="0">
              <a:buNone/>
            </a:pPr>
            <a:r>
              <a:rPr lang="en-US" sz="4800" b="1" spc="-96" kern="0" dirty="0">
                <a:solidFill>
                  <a:srgbClr val="D63A3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정전기 위험</a:t>
            </a:r>
            <a:pPr algn="l" indent="0" marL="0">
              <a:buNone/>
            </a:pPr>
            <a:r>
              <a:rPr lang="en-US" sz="4800" b="1" spc="-96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과 KIPP ESD 대응</a:t>
            </a:r>
            <a:endParaRPr lang="en-US" sz="4800" dirty="0"/>
          </a:p>
        </p:txBody>
      </p:sp>
      <p:sp>
        <p:nvSpPr>
          <p:cNvPr id="11" name="Text 5"/>
          <p:cNvSpPr txBox="1"/>
          <p:nvPr/>
        </p:nvSpPr>
        <p:spPr>
          <a:xfrm>
            <a:off x="1143000" y="1927555"/>
            <a:ext cx="15240305" cy="32461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8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KIPP는 ESD 제품군의 적용 영역으로 반도체 제조를 공식적으로 명시합니다.</a:t>
            </a:r>
            <a:endParaRPr lang="en-US" sz="1800" dirty="0"/>
          </a:p>
        </p:txBody>
      </p:sp>
      <p:sp>
        <p:nvSpPr>
          <p:cNvPr id="12" name="Text 6"/>
          <p:cNvSpPr txBox="1"/>
          <p:nvPr/>
        </p:nvSpPr>
        <p:spPr>
          <a:xfrm>
            <a:off x="1524305" y="3581705"/>
            <a:ext cx="7049110" cy="1911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b="1" spc="315" kern="0" dirty="0">
                <a:solidFill>
                  <a:srgbClr val="D63A3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▲ THE RISK</a:t>
            </a:r>
            <a:endParaRPr lang="en-US" sz="1000" dirty="0"/>
          </a:p>
        </p:txBody>
      </p:sp>
      <p:sp>
        <p:nvSpPr>
          <p:cNvPr id="13" name="Text 7"/>
          <p:cNvSpPr txBox="1"/>
          <p:nvPr/>
        </p:nvSpPr>
        <p:spPr>
          <a:xfrm>
            <a:off x="1524305" y="3847795"/>
            <a:ext cx="7049110" cy="419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7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정전기 방전 = 소자·모듈 파괴</a:t>
            </a:r>
            <a:endParaRPr lang="en-US" sz="2700" dirty="0"/>
          </a:p>
        </p:txBody>
      </p:sp>
      <p:sp>
        <p:nvSpPr>
          <p:cNvPr id="14" name="Text 8"/>
          <p:cNvSpPr txBox="1"/>
          <p:nvPr/>
        </p:nvSpPr>
        <p:spPr>
          <a:xfrm>
            <a:off x="1524305" y="4705502"/>
            <a:ext cx="7049110" cy="6483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5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민감한 전기·전자 부품은 주변에서 발생한 ESD로 손상 또는 파괴될 수 있습니다. 정전기는 </a:t>
            </a:r>
            <a:pPr algn="l" indent="0" marL="0">
              <a:buNone/>
            </a:pPr>
            <a:r>
              <a:rPr lang="en-US" sz="15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작업자</a:t>
            </a:r>
            <a:pPr algn="l" indent="0" marL="0">
              <a:buNone/>
            </a:pPr>
            <a:r>
              <a:rPr lang="en-US" sz="15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, </a:t>
            </a:r>
            <a:pPr algn="l" indent="0" marL="0">
              <a:buNone/>
            </a:pPr>
            <a:r>
              <a:rPr lang="en-US" sz="15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ESD 민감 부품의 취급</a:t>
            </a:r>
            <a:pPr algn="l" indent="0" marL="0">
              <a:buNone/>
            </a:pPr>
            <a:r>
              <a:rPr lang="en-US" sz="15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, 그리고 생산·조립·이송·보관 중에 발생합니다.</a:t>
            </a:r>
            <a:endParaRPr lang="en-US" sz="1500" dirty="0"/>
          </a:p>
        </p:txBody>
      </p:sp>
      <p:sp>
        <p:nvSpPr>
          <p:cNvPr id="15" name="Text 9"/>
          <p:cNvSpPr txBox="1"/>
          <p:nvPr/>
        </p:nvSpPr>
        <p:spPr>
          <a:xfrm>
            <a:off x="1524305" y="6629400"/>
            <a:ext cx="7049110" cy="1911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b="1" spc="315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● THE SOLUTION</a:t>
            </a:r>
            <a:endParaRPr lang="en-US" sz="1000" dirty="0"/>
          </a:p>
        </p:txBody>
      </p:sp>
      <p:sp>
        <p:nvSpPr>
          <p:cNvPr id="16" name="Text 10"/>
          <p:cNvSpPr txBox="1"/>
          <p:nvPr/>
        </p:nvSpPr>
        <p:spPr>
          <a:xfrm>
            <a:off x="1524305" y="6896405"/>
            <a:ext cx="7049110" cy="419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7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전기 전도성 특수 플라스틱</a:t>
            </a:r>
            <a:endParaRPr lang="en-US" sz="2700" dirty="0"/>
          </a:p>
        </p:txBody>
      </p:sp>
      <p:sp>
        <p:nvSpPr>
          <p:cNvPr id="17" name="Text 11"/>
          <p:cNvSpPr txBox="1"/>
          <p:nvPr/>
        </p:nvSpPr>
        <p:spPr>
          <a:xfrm>
            <a:off x="1524305" y="7753198"/>
            <a:ext cx="7049110" cy="6483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5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KIPP ESD 조작 부품은 </a:t>
            </a:r>
            <a:pPr algn="l" indent="0" marL="0">
              <a:buNone/>
            </a:pPr>
            <a:r>
              <a:rPr lang="en-US" sz="15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DIN EN 61340-5-1</a:t>
            </a:r>
            <a:pPr algn="l" indent="0" marL="0">
              <a:buNone/>
            </a:pPr>
            <a:r>
              <a:rPr lang="en-US" sz="15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에 부합하는 전도성 플라스틱으로 제작되어 정전 전하를 안전하게 소산합니다. ESD 애플리케이션 및 EPA에서 그대로 사용 가능.</a:t>
            </a:r>
            <a:endParaRPr lang="en-US" sz="1500" dirty="0"/>
          </a:p>
        </p:txBody>
      </p:sp>
      <p:sp>
        <p:nvSpPr>
          <p:cNvPr id="18" name="Text 12"/>
          <p:cNvSpPr txBox="1"/>
          <p:nvPr/>
        </p:nvSpPr>
        <p:spPr>
          <a:xfrm>
            <a:off x="9525305" y="3581705"/>
            <a:ext cx="7239305" cy="1911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b="1" spc="315" kern="0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◆ APPLICATION AREAS</a:t>
            </a:r>
            <a:endParaRPr lang="en-US" sz="1000" dirty="0"/>
          </a:p>
        </p:txBody>
      </p:sp>
      <p:sp>
        <p:nvSpPr>
          <p:cNvPr id="19" name="Text 13"/>
          <p:cNvSpPr txBox="1"/>
          <p:nvPr/>
        </p:nvSpPr>
        <p:spPr>
          <a:xfrm>
            <a:off x="9525305" y="3847795"/>
            <a:ext cx="7239305" cy="37216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KIPP가 명시한 ESD 적용 산업</a:t>
            </a:r>
            <a:endParaRPr lang="en-US" sz="2400" dirty="0"/>
          </a:p>
        </p:txBody>
      </p:sp>
      <p:sp>
        <p:nvSpPr>
          <p:cNvPr id="20" name="Text 14"/>
          <p:cNvSpPr txBox="1"/>
          <p:nvPr/>
        </p:nvSpPr>
        <p:spPr>
          <a:xfrm>
            <a:off x="9525305" y="4762195"/>
            <a:ext cx="3429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01</a:t>
            </a:r>
            <a:endParaRPr lang="en-US" sz="900" dirty="0"/>
          </a:p>
        </p:txBody>
      </p:sp>
      <p:sp>
        <p:nvSpPr>
          <p:cNvPr id="21" name="Text 15"/>
          <p:cNvSpPr txBox="1"/>
          <p:nvPr/>
        </p:nvSpPr>
        <p:spPr>
          <a:xfrm>
            <a:off x="9525305" y="4972507"/>
            <a:ext cx="3429000" cy="9336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반도체 제조</a:t>
            </a:r>
            <a:pPr algn="l" indent="0" marL="0">
              <a:buNone/>
            </a:pPr>
            <a:endParaRPr lang="en-US" sz="1900" dirty="0"/>
          </a:p>
          <a:p>
            <a:pPr algn="l" indent="0" marL="0">
              <a:buNone/>
            </a:pPr>
            <a:r>
              <a:rPr lang="en-US" sz="19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Semiconductor Manufacturing</a:t>
            </a:r>
            <a:endParaRPr lang="en-US" sz="1900" dirty="0"/>
          </a:p>
        </p:txBody>
      </p:sp>
      <p:sp>
        <p:nvSpPr>
          <p:cNvPr id="22" name="Text 16"/>
          <p:cNvSpPr txBox="1"/>
          <p:nvPr/>
        </p:nvSpPr>
        <p:spPr>
          <a:xfrm>
            <a:off x="9525305" y="5995721"/>
            <a:ext cx="3429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웨이퍼 핸들링, 검사·이송 지그, 로드락 커버 및 조립 픽스처</a:t>
            </a:r>
            <a:endParaRPr lang="en-US" sz="1200" dirty="0"/>
          </a:p>
        </p:txBody>
      </p:sp>
      <p:sp>
        <p:nvSpPr>
          <p:cNvPr id="23" name="Text 17"/>
          <p:cNvSpPr txBox="1"/>
          <p:nvPr/>
        </p:nvSpPr>
        <p:spPr>
          <a:xfrm>
            <a:off x="13334695" y="4762195"/>
            <a:ext cx="3429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02</a:t>
            </a:r>
            <a:endParaRPr lang="en-US" sz="900" dirty="0"/>
          </a:p>
        </p:txBody>
      </p:sp>
      <p:sp>
        <p:nvSpPr>
          <p:cNvPr id="24" name="Text 18"/>
          <p:cNvSpPr txBox="1"/>
          <p:nvPr/>
        </p:nvSpPr>
        <p:spPr>
          <a:xfrm>
            <a:off x="13334695" y="4972507"/>
            <a:ext cx="3429000" cy="6199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전자 조립·검사</a:t>
            </a:r>
            <a:pPr algn="l" indent="0" marL="0">
              <a:buNone/>
            </a:pPr>
            <a:endParaRPr lang="en-US" sz="1900" dirty="0"/>
          </a:p>
          <a:p>
            <a:pPr algn="l" indent="0" marL="0">
              <a:buNone/>
            </a:pPr>
            <a:r>
              <a:rPr lang="en-US" sz="19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Electronics Assembly</a:t>
            </a:r>
            <a:endParaRPr lang="en-US" sz="1900" dirty="0"/>
          </a:p>
        </p:txBody>
      </p:sp>
      <p:sp>
        <p:nvSpPr>
          <p:cNvPr id="25" name="Text 19"/>
          <p:cNvSpPr txBox="1"/>
          <p:nvPr/>
        </p:nvSpPr>
        <p:spPr>
          <a:xfrm>
            <a:off x="13334695" y="5686654"/>
            <a:ext cx="3429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PCB 및 모듈 조립 라인의 워크홀딩·픽스처</a:t>
            </a:r>
            <a:endParaRPr lang="en-US" sz="1200" dirty="0"/>
          </a:p>
        </p:txBody>
      </p:sp>
      <p:sp>
        <p:nvSpPr>
          <p:cNvPr id="26" name="Text 20"/>
          <p:cNvSpPr txBox="1"/>
          <p:nvPr/>
        </p:nvSpPr>
        <p:spPr>
          <a:xfrm>
            <a:off x="9525305" y="7086600"/>
            <a:ext cx="3429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03</a:t>
            </a:r>
            <a:endParaRPr lang="en-US" sz="900" dirty="0"/>
          </a:p>
        </p:txBody>
      </p:sp>
      <p:sp>
        <p:nvSpPr>
          <p:cNvPr id="27" name="Text 21"/>
          <p:cNvSpPr txBox="1"/>
          <p:nvPr/>
        </p:nvSpPr>
        <p:spPr>
          <a:xfrm>
            <a:off x="9525305" y="7295998"/>
            <a:ext cx="3429000" cy="6199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EPA 정전기 보호구역</a:t>
            </a:r>
            <a:pPr algn="l" indent="0" marL="0">
              <a:buNone/>
            </a:pPr>
            <a:endParaRPr lang="en-US" sz="1900" dirty="0"/>
          </a:p>
          <a:p>
            <a:pPr algn="l" indent="0" marL="0">
              <a:buNone/>
            </a:pPr>
            <a:r>
              <a:rPr lang="en-US" sz="19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ESD Protected Area</a:t>
            </a:r>
            <a:endParaRPr lang="en-US" sz="1900" dirty="0"/>
          </a:p>
        </p:txBody>
      </p:sp>
      <p:sp>
        <p:nvSpPr>
          <p:cNvPr id="28" name="Text 22"/>
          <p:cNvSpPr txBox="1"/>
          <p:nvPr/>
        </p:nvSpPr>
        <p:spPr>
          <a:xfrm>
            <a:off x="9525305" y="8010144"/>
            <a:ext cx="3429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클린룸, 조립·검사 부스, 이송·보관 존</a:t>
            </a:r>
            <a:endParaRPr lang="en-US" sz="1200" dirty="0"/>
          </a:p>
        </p:txBody>
      </p:sp>
      <p:sp>
        <p:nvSpPr>
          <p:cNvPr id="29" name="Text 23"/>
          <p:cNvSpPr txBox="1"/>
          <p:nvPr/>
        </p:nvSpPr>
        <p:spPr>
          <a:xfrm>
            <a:off x="13334695" y="7086600"/>
            <a:ext cx="3429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04</a:t>
            </a:r>
            <a:endParaRPr lang="en-US" sz="900" dirty="0"/>
          </a:p>
        </p:txBody>
      </p:sp>
      <p:sp>
        <p:nvSpPr>
          <p:cNvPr id="30" name="Text 24"/>
          <p:cNvSpPr txBox="1"/>
          <p:nvPr/>
        </p:nvSpPr>
        <p:spPr>
          <a:xfrm>
            <a:off x="13334695" y="7295998"/>
            <a:ext cx="3429000" cy="6199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ATEX 폭발위험 지역</a:t>
            </a:r>
            <a:pPr algn="l" indent="0" marL="0">
              <a:buNone/>
            </a:pPr>
            <a:endParaRPr lang="en-US" sz="1900" dirty="0"/>
          </a:p>
          <a:p>
            <a:pPr algn="l" indent="0" marL="0">
              <a:buNone/>
            </a:pPr>
            <a:r>
              <a:rPr lang="en-US" sz="19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Ex-hazardous Zones</a:t>
            </a:r>
            <a:endParaRPr lang="en-US" sz="1900" dirty="0"/>
          </a:p>
        </p:txBody>
      </p:sp>
      <p:sp>
        <p:nvSpPr>
          <p:cNvPr id="31" name="Text 25"/>
          <p:cNvSpPr txBox="1"/>
          <p:nvPr/>
        </p:nvSpPr>
        <p:spPr>
          <a:xfrm>
            <a:off x="13334695" y="8010144"/>
            <a:ext cx="3808476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가스·분진 점화 위험 저감, 지침 2014/34/EU 준수</a:t>
            </a:r>
            <a:endParaRPr lang="en-US" sz="1200" dirty="0"/>
          </a:p>
        </p:txBody>
      </p:sp>
      <p:sp>
        <p:nvSpPr>
          <p:cNvPr id="32" name="Text 26"/>
          <p:cNvSpPr txBox="1"/>
          <p:nvPr/>
        </p:nvSpPr>
        <p:spPr>
          <a:xfrm>
            <a:off x="1143000" y="9715500"/>
            <a:ext cx="16002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spc="49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KIPP ESD page (kipp.com/hr/en/ESD.html) · KIPP ESD Brochure (KIPP_ESD_web_en.pdf) · DIN EN 61340-5-1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gen-dedup-62634899c5abe9261b566eb30814642d.png">    </p:cNvPr>
          <p:cNvPicPr>
            <a:picLocks noChangeAspect="1"/>
          </p:cNvPicPr>
          <p:nvPr/>
        </p:nvPicPr>
        <p:blipFill>
          <a:blip r:embed="rId1"/>
          <a:srcRect l="-201" r="-201" t="0" b="0"/>
          <a:stretch/>
        </p:blipFill>
        <p:spPr>
          <a:xfrm>
            <a:off x="0" y="0"/>
            <a:ext cx="18288000" cy="7589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143000" y="3238805"/>
            <a:ext cx="7429500" cy="5524805"/>
          </a:xfrm>
          <a:prstGeom prst="rect">
            <a:avLst/>
          </a:prstGeom>
          <a:solidFill>
            <a:srgbClr val="F4F7FB"/>
          </a:solidFill>
          <a:ln w="12700">
            <a:solidFill>
              <a:srgbClr val="DBE3EC"/>
            </a:solidFill>
            <a:prstDash val="solid"/>
          </a:ln>
        </p:spPr>
      </p:sp>
      <p:pic>
        <p:nvPicPr>
          <p:cNvPr id="4" name="Image 1" descr="gen-dedup-bcbc02a6fa5201841e1cca55ab18c41d.png">    </p:cNvPr>
          <p:cNvPicPr>
            <a:picLocks noChangeAspect="1"/>
          </p:cNvPicPr>
          <p:nvPr/>
        </p:nvPicPr>
        <p:blipFill>
          <a:blip r:embed="rId2"/>
          <a:srcRect l="-2083" r="-2083" t="0" b="0"/>
          <a:stretch/>
        </p:blipFill>
        <p:spPr>
          <a:xfrm>
            <a:off x="8953805" y="4304995"/>
            <a:ext cx="8191195" cy="9144"/>
          </a:xfrm>
          <a:prstGeom prst="rect">
            <a:avLst/>
          </a:prstGeom>
        </p:spPr>
      </p:pic>
      <p:pic>
        <p:nvPicPr>
          <p:cNvPr id="5" name="Image 2" descr="gen-dedup-bcbc02a6fa5201841e1cca55ab18c41d.png">    </p:cNvPr>
          <p:cNvPicPr>
            <a:picLocks noChangeAspect="1"/>
          </p:cNvPicPr>
          <p:nvPr/>
        </p:nvPicPr>
        <p:blipFill>
          <a:blip r:embed="rId3"/>
          <a:srcRect l="-2083" r="-2083" t="0" b="0"/>
          <a:stretch/>
        </p:blipFill>
        <p:spPr>
          <a:xfrm>
            <a:off x="8953805" y="5352898"/>
            <a:ext cx="8191195" cy="9144"/>
          </a:xfrm>
          <a:prstGeom prst="rect">
            <a:avLst/>
          </a:prstGeom>
        </p:spPr>
      </p:pic>
      <p:pic>
        <p:nvPicPr>
          <p:cNvPr id="6" name="Image 3" descr="gen-dedup-bcbc02a6fa5201841e1cca55ab18c41d.png">    </p:cNvPr>
          <p:cNvPicPr>
            <a:picLocks noChangeAspect="1"/>
          </p:cNvPicPr>
          <p:nvPr/>
        </p:nvPicPr>
        <p:blipFill>
          <a:blip r:embed="rId4"/>
          <a:srcRect l="-2083" r="-2083" t="0" b="0"/>
          <a:stretch/>
        </p:blipFill>
        <p:spPr>
          <a:xfrm>
            <a:off x="8953805" y="6400800"/>
            <a:ext cx="8191195" cy="9144"/>
          </a:xfrm>
          <a:prstGeom prst="rect">
            <a:avLst/>
          </a:prstGeom>
        </p:spPr>
      </p:pic>
      <p:pic>
        <p:nvPicPr>
          <p:cNvPr id="7" name="Image 4" descr="gen-dedup-bcbc02a6fa5201841e1cca55ab18c41d.png">    </p:cNvPr>
          <p:cNvPicPr>
            <a:picLocks noChangeAspect="1"/>
          </p:cNvPicPr>
          <p:nvPr/>
        </p:nvPicPr>
        <p:blipFill>
          <a:blip r:embed="rId5"/>
          <a:srcRect l="-2083" r="-2083" t="0" b="0"/>
          <a:stretch/>
        </p:blipFill>
        <p:spPr>
          <a:xfrm>
            <a:off x="8953805" y="7448702"/>
            <a:ext cx="8191195" cy="9144"/>
          </a:xfrm>
          <a:prstGeom prst="rect">
            <a:avLst/>
          </a:prstGeom>
        </p:spPr>
      </p:pic>
      <p:sp>
        <p:nvSpPr>
          <p:cNvPr id="8" name="Shape 1"/>
          <p:cNvSpPr/>
          <p:nvPr/>
        </p:nvSpPr>
        <p:spPr>
          <a:xfrm>
            <a:off x="8953805" y="8572500"/>
            <a:ext cx="8191195" cy="838505"/>
          </a:xfrm>
          <a:prstGeom prst="rect">
            <a:avLst/>
          </a:prstGeom>
          <a:solidFill>
            <a:srgbClr val="0B3A7A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9" name="Image 5" descr="gen-dedup-9673ba33bc77a674d373c6622122a01f.jp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3195" y="3429000"/>
            <a:ext cx="7048500" cy="5143500"/>
          </a:xfrm>
          <a:prstGeom prst="rect">
            <a:avLst/>
          </a:prstGeom>
        </p:spPr>
      </p:pic>
      <p:sp>
        <p:nvSpPr>
          <p:cNvPr id="10" name="Text 2"/>
          <p:cNvSpPr txBox="1"/>
          <p:nvPr/>
        </p:nvSpPr>
        <p:spPr>
          <a:xfrm>
            <a:off x="1143000" y="609905"/>
            <a:ext cx="8572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300" b="1" spc="432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05 · PRODUCT FAMILY 1 — ESD PORTFOLIO OVERVIEW</a:t>
            </a:r>
            <a:endParaRPr lang="en-US" sz="1300" dirty="0"/>
          </a:p>
        </p:txBody>
      </p:sp>
      <p:sp>
        <p:nvSpPr>
          <p:cNvPr id="11" name="Text 3"/>
          <p:cNvSpPr txBox="1"/>
          <p:nvPr/>
        </p:nvSpPr>
        <p:spPr>
          <a:xfrm>
            <a:off x="15430500" y="609905"/>
            <a:ext cx="1714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r" indent="0" marL="0">
              <a:buNone/>
            </a:pPr>
            <a:r>
              <a:rPr lang="en-US" sz="1300" b="1" spc="243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05 / 18</a:t>
            </a:r>
            <a:endParaRPr lang="en-US" sz="1300" dirty="0"/>
          </a:p>
        </p:txBody>
      </p:sp>
      <p:sp>
        <p:nvSpPr>
          <p:cNvPr id="12" name="Text 4"/>
          <p:cNvSpPr txBox="1"/>
          <p:nvPr/>
        </p:nvSpPr>
        <p:spPr>
          <a:xfrm>
            <a:off x="1143000" y="1143000"/>
            <a:ext cx="15240305" cy="6291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500" b="1" spc="-90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ESD 조작 부품 </a:t>
            </a:r>
            <a:pPr algn="l" indent="0" marL="0">
              <a:buNone/>
            </a:pPr>
            <a:r>
              <a:rPr lang="en-US" sz="4500" b="1" spc="-90" kern="0" dirty="0">
                <a:solidFill>
                  <a:srgbClr val="1560B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일체형 라인업</a:t>
            </a:r>
            <a:endParaRPr lang="en-US" sz="4500" dirty="0"/>
          </a:p>
        </p:txBody>
      </p:sp>
      <p:sp>
        <p:nvSpPr>
          <p:cNvPr id="13" name="Text 5"/>
          <p:cNvSpPr txBox="1"/>
          <p:nvPr/>
        </p:nvSpPr>
        <p:spPr>
          <a:xfrm>
            <a:off x="1143000" y="1886407"/>
            <a:ext cx="15240305" cy="2953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그립 · 노브 · 손잡이 · 클램핑 레버 · 너트 · 캡 — 반도체 장비의 모든 조작 인터페이스를 정전기 안전 부품으로.</a:t>
            </a:r>
            <a:endParaRPr lang="en-US" sz="1600" dirty="0"/>
          </a:p>
        </p:txBody>
      </p:sp>
      <p:sp>
        <p:nvSpPr>
          <p:cNvPr id="14" name="Text 6"/>
          <p:cNvSpPr txBox="1"/>
          <p:nvPr/>
        </p:nvSpPr>
        <p:spPr>
          <a:xfrm>
            <a:off x="1333195" y="8324698"/>
            <a:ext cx="7049110" cy="1627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spc="135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▲ ESD conductive-plastic operating parts (illustrative) · KIPP ESD line</a:t>
            </a:r>
            <a:endParaRPr lang="en-US" sz="900" dirty="0"/>
          </a:p>
        </p:txBody>
      </p:sp>
      <p:sp>
        <p:nvSpPr>
          <p:cNvPr id="15" name="Text 7"/>
          <p:cNvSpPr txBox="1"/>
          <p:nvPr/>
        </p:nvSpPr>
        <p:spPr>
          <a:xfrm>
            <a:off x="8953805" y="3238805"/>
            <a:ext cx="8192110" cy="1627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b="1" spc="315" kern="0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CATEGORIES</a:t>
            </a:r>
            <a:endParaRPr lang="en-US" sz="1000" dirty="0"/>
          </a:p>
        </p:txBody>
      </p:sp>
      <p:sp>
        <p:nvSpPr>
          <p:cNvPr id="16" name="Text 8"/>
          <p:cNvSpPr txBox="1"/>
          <p:nvPr/>
        </p:nvSpPr>
        <p:spPr>
          <a:xfrm>
            <a:off x="8953805" y="3476549"/>
            <a:ext cx="8192110" cy="3813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KIPP ESD 조작 부품 카테고리</a:t>
            </a:r>
            <a:endParaRPr lang="en-US" sz="2100" dirty="0"/>
          </a:p>
        </p:txBody>
      </p:sp>
      <p:sp>
        <p:nvSpPr>
          <p:cNvPr id="17" name="Text 9"/>
          <p:cNvSpPr txBox="1"/>
          <p:nvPr/>
        </p:nvSpPr>
        <p:spPr>
          <a:xfrm>
            <a:off x="8953805" y="4629607"/>
            <a:ext cx="362102" cy="1627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b="1" spc="252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01</a:t>
            </a:r>
            <a:endParaRPr lang="en-US" sz="1000" dirty="0"/>
          </a:p>
        </p:txBody>
      </p:sp>
      <p:sp>
        <p:nvSpPr>
          <p:cNvPr id="18" name="Text 10"/>
          <p:cNvSpPr txBox="1"/>
          <p:nvPr/>
        </p:nvSpPr>
        <p:spPr>
          <a:xfrm>
            <a:off x="9467698" y="4496105"/>
            <a:ext cx="4187952" cy="33375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클램핑 레버 · 텐션 레버 · 캠 레버</a:t>
            </a:r>
            <a:endParaRPr lang="en-US" sz="1800" dirty="0"/>
          </a:p>
        </p:txBody>
      </p:sp>
      <p:sp>
        <p:nvSpPr>
          <p:cNvPr id="19" name="Text 11"/>
          <p:cNvSpPr txBox="1"/>
          <p:nvPr/>
        </p:nvSpPr>
        <p:spPr>
          <a:xfrm>
            <a:off x="9467698" y="4886554"/>
            <a:ext cx="7677302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Antistatic clamping levers with internal thread / threaded insert</a:t>
            </a:r>
            <a:endParaRPr lang="en-US" sz="1200" dirty="0"/>
          </a:p>
        </p:txBody>
      </p:sp>
      <p:sp>
        <p:nvSpPr>
          <p:cNvPr id="20" name="Text 12"/>
          <p:cNvSpPr txBox="1"/>
          <p:nvPr/>
        </p:nvSpPr>
        <p:spPr>
          <a:xfrm>
            <a:off x="8953805" y="5676595"/>
            <a:ext cx="362102" cy="1627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b="1" spc="252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02</a:t>
            </a:r>
            <a:endParaRPr lang="en-US" sz="1000" dirty="0"/>
          </a:p>
        </p:txBody>
      </p:sp>
      <p:sp>
        <p:nvSpPr>
          <p:cNvPr id="21" name="Text 13"/>
          <p:cNvSpPr txBox="1"/>
          <p:nvPr/>
        </p:nvSpPr>
        <p:spPr>
          <a:xfrm>
            <a:off x="9467698" y="5544007"/>
            <a:ext cx="2097634" cy="33375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그립 · 노브 · 너트</a:t>
            </a:r>
            <a:endParaRPr lang="en-US" sz="1800" dirty="0"/>
          </a:p>
        </p:txBody>
      </p:sp>
      <p:sp>
        <p:nvSpPr>
          <p:cNvPr id="22" name="Text 14"/>
          <p:cNvSpPr txBox="1"/>
          <p:nvPr/>
        </p:nvSpPr>
        <p:spPr>
          <a:xfrm>
            <a:off x="9467698" y="5934456"/>
            <a:ext cx="7677302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Star grips · knurled knobs · plastic knurled nuts — antistatic</a:t>
            </a:r>
            <a:endParaRPr lang="en-US" sz="1200" dirty="0"/>
          </a:p>
        </p:txBody>
      </p:sp>
      <p:sp>
        <p:nvSpPr>
          <p:cNvPr id="23" name="Text 15"/>
          <p:cNvSpPr txBox="1"/>
          <p:nvPr/>
        </p:nvSpPr>
        <p:spPr>
          <a:xfrm>
            <a:off x="8953805" y="6724498"/>
            <a:ext cx="362102" cy="1627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b="1" spc="252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03</a:t>
            </a:r>
            <a:endParaRPr lang="en-US" sz="1000" dirty="0"/>
          </a:p>
        </p:txBody>
      </p:sp>
      <p:sp>
        <p:nvSpPr>
          <p:cNvPr id="24" name="Text 16"/>
          <p:cNvSpPr txBox="1"/>
          <p:nvPr/>
        </p:nvSpPr>
        <p:spPr>
          <a:xfrm>
            <a:off x="9467698" y="6590995"/>
            <a:ext cx="2688336" cy="33375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풀 핸들 · 튜뷸러 핸들</a:t>
            </a:r>
            <a:endParaRPr lang="en-US" sz="1800" dirty="0"/>
          </a:p>
        </p:txBody>
      </p:sp>
      <p:sp>
        <p:nvSpPr>
          <p:cNvPr id="25" name="Text 17"/>
          <p:cNvSpPr txBox="1"/>
          <p:nvPr/>
        </p:nvSpPr>
        <p:spPr>
          <a:xfrm>
            <a:off x="9467698" y="6981444"/>
            <a:ext cx="7677302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Pull handles, plastic antistatic — 안전 커버·도어·유지보수 인터페이스</a:t>
            </a:r>
            <a:endParaRPr lang="en-US" sz="1200" dirty="0"/>
          </a:p>
        </p:txBody>
      </p:sp>
      <p:sp>
        <p:nvSpPr>
          <p:cNvPr id="26" name="Text 18"/>
          <p:cNvSpPr txBox="1"/>
          <p:nvPr/>
        </p:nvSpPr>
        <p:spPr>
          <a:xfrm>
            <a:off x="8953805" y="7772400"/>
            <a:ext cx="362102" cy="1627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b="1" spc="252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04</a:t>
            </a:r>
            <a:endParaRPr lang="en-US" sz="1000" dirty="0"/>
          </a:p>
        </p:txBody>
      </p:sp>
      <p:sp>
        <p:nvSpPr>
          <p:cNvPr id="27" name="Text 19"/>
          <p:cNvSpPr txBox="1"/>
          <p:nvPr/>
        </p:nvSpPr>
        <p:spPr>
          <a:xfrm>
            <a:off x="9467698" y="7638898"/>
            <a:ext cx="3394253" cy="33375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토글 클램프 &amp; 프로텍티브 캡</a:t>
            </a:r>
            <a:endParaRPr lang="en-US" sz="1800" dirty="0"/>
          </a:p>
        </p:txBody>
      </p:sp>
      <p:sp>
        <p:nvSpPr>
          <p:cNvPr id="28" name="Text 20"/>
          <p:cNvSpPr txBox="1"/>
          <p:nvPr/>
        </p:nvSpPr>
        <p:spPr>
          <a:xfrm>
            <a:off x="9467698" y="8029346"/>
            <a:ext cx="7677302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Antistatic toggle clamps (K0660/K0661/K0662) · antistatic protective caps</a:t>
            </a:r>
            <a:endParaRPr lang="en-US" sz="1200" dirty="0"/>
          </a:p>
        </p:txBody>
      </p:sp>
      <p:sp>
        <p:nvSpPr>
          <p:cNvPr id="29" name="Text 21"/>
          <p:cNvSpPr txBox="1"/>
          <p:nvPr/>
        </p:nvSpPr>
        <p:spPr>
          <a:xfrm>
            <a:off x="9239098" y="8781898"/>
            <a:ext cx="8306410" cy="267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공통 소재: </a:t>
            </a:r>
            <a:pPr algn="l" indent="0" marL="0">
              <a:buNone/>
            </a:pPr>
            <a:r>
              <a:rPr lang="en-US" sz="1500" b="1" dirty="0">
                <a:solidFill>
                  <a:srgbClr val="7BD3E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전기 전도성 특수 플라스틱</a:t>
            </a:r>
            <a:pPr algn="l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· DIN EN 61340-5-1 준수 · ESD/EPA 즉시 사용 가능</a:t>
            </a:r>
            <a:endParaRPr lang="en-US" sz="1500" dirty="0"/>
          </a:p>
        </p:txBody>
      </p:sp>
      <p:sp>
        <p:nvSpPr>
          <p:cNvPr id="30" name="Text 22"/>
          <p:cNvSpPr txBox="1"/>
          <p:nvPr/>
        </p:nvSpPr>
        <p:spPr>
          <a:xfrm>
            <a:off x="1143000" y="9715500"/>
            <a:ext cx="16002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spc="49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KIPP ESD product line (kipp.com/hr/en/ESD.html) · KIPP ESD Brochure PDF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gen-dedup-62634899c5abe9261b566eb30814642d.png">    </p:cNvPr>
          <p:cNvPicPr>
            <a:picLocks noChangeAspect="1"/>
          </p:cNvPicPr>
          <p:nvPr/>
        </p:nvPicPr>
        <p:blipFill>
          <a:blip r:embed="rId1"/>
          <a:srcRect l="-201" r="-201" t="0" b="0"/>
          <a:stretch/>
        </p:blipFill>
        <p:spPr>
          <a:xfrm>
            <a:off x="0" y="0"/>
            <a:ext cx="18288000" cy="7589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143000" y="3238805"/>
            <a:ext cx="3905402" cy="5715000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5238598" y="3238805"/>
            <a:ext cx="3905402" cy="5715000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9334195" y="3238805"/>
            <a:ext cx="3905402" cy="5715000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13430707" y="3238805"/>
            <a:ext cx="3715207" cy="5715000"/>
          </a:xfrm>
          <a:prstGeom prst="rect">
            <a:avLst/>
          </a:prstGeom>
          <a:solidFill>
            <a:srgbClr val="0B3A7A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7" name="Image 1" descr="gen-dedup-4ad7e415caeed480b0403f092fdfe598.png">    </p:cNvPr>
          <p:cNvPicPr>
            <a:picLocks noChangeAspect="1"/>
          </p:cNvPicPr>
          <p:nvPr/>
        </p:nvPicPr>
        <p:blipFill>
          <a:blip r:embed="rId2"/>
          <a:srcRect l="0" r="0" t="-398" b="-398"/>
          <a:stretch/>
        </p:blipFill>
        <p:spPr>
          <a:xfrm>
            <a:off x="1143000" y="3238805"/>
            <a:ext cx="3905402" cy="57607"/>
          </a:xfrm>
          <a:prstGeom prst="rect">
            <a:avLst/>
          </a:prstGeom>
        </p:spPr>
      </p:pic>
      <p:pic>
        <p:nvPicPr>
          <p:cNvPr id="8" name="Image 2" descr="gen-dedup-254b8d20c40beda6352987ebd1b2a5ff.png">    </p:cNvPr>
          <p:cNvPicPr>
            <a:picLocks noChangeAspect="1"/>
          </p:cNvPicPr>
          <p:nvPr/>
        </p:nvPicPr>
        <p:blipFill>
          <a:blip r:embed="rId3"/>
          <a:srcRect l="0" r="0" t="-398" b="-398"/>
          <a:stretch/>
        </p:blipFill>
        <p:spPr>
          <a:xfrm>
            <a:off x="5238598" y="3238805"/>
            <a:ext cx="3905402" cy="57607"/>
          </a:xfrm>
          <a:prstGeom prst="rect">
            <a:avLst/>
          </a:prstGeom>
        </p:spPr>
      </p:pic>
      <p:pic>
        <p:nvPicPr>
          <p:cNvPr id="9" name="Image 3" descr="gen-dedup-4527964ec3db366fbb12a09d62ad5dce.png">    </p:cNvPr>
          <p:cNvPicPr>
            <a:picLocks noChangeAspect="1"/>
          </p:cNvPicPr>
          <p:nvPr/>
        </p:nvPicPr>
        <p:blipFill>
          <a:blip r:embed="rId4"/>
          <a:srcRect l="0" r="0" t="-398" b="-398"/>
          <a:stretch/>
        </p:blipFill>
        <p:spPr>
          <a:xfrm>
            <a:off x="9334195" y="3238805"/>
            <a:ext cx="3905402" cy="57607"/>
          </a:xfrm>
          <a:prstGeom prst="rect">
            <a:avLst/>
          </a:prstGeom>
        </p:spPr>
      </p:pic>
      <p:sp>
        <p:nvSpPr>
          <p:cNvPr id="10" name="Shape 4"/>
          <p:cNvSpPr/>
          <p:nvPr/>
        </p:nvSpPr>
        <p:spPr>
          <a:xfrm>
            <a:off x="1429207" y="3581705"/>
            <a:ext cx="3333902" cy="2286000"/>
          </a:xfrm>
          <a:prstGeom prst="rect">
            <a:avLst/>
          </a:prstGeom>
          <a:solidFill>
            <a:srgbClr val="F4F7FB"/>
          </a:solidFill>
          <a:ln w="12700">
            <a:solidFill>
              <a:srgbClr val="EEF2F7"/>
            </a:solidFill>
            <a:prstDash val="solid"/>
          </a:ln>
        </p:spPr>
      </p:sp>
      <p:sp>
        <p:nvSpPr>
          <p:cNvPr id="11" name="Shape 5"/>
          <p:cNvSpPr/>
          <p:nvPr/>
        </p:nvSpPr>
        <p:spPr>
          <a:xfrm>
            <a:off x="5524805" y="3581705"/>
            <a:ext cx="3333902" cy="2286000"/>
          </a:xfrm>
          <a:prstGeom prst="rect">
            <a:avLst/>
          </a:prstGeom>
          <a:solidFill>
            <a:srgbClr val="F4F7FB"/>
          </a:solidFill>
          <a:ln w="12700">
            <a:solidFill>
              <a:srgbClr val="EEF2F7"/>
            </a:solidFill>
            <a:prstDash val="solid"/>
          </a:ln>
        </p:spPr>
      </p:sp>
      <p:sp>
        <p:nvSpPr>
          <p:cNvPr id="12" name="Shape 6"/>
          <p:cNvSpPr/>
          <p:nvPr/>
        </p:nvSpPr>
        <p:spPr>
          <a:xfrm>
            <a:off x="9620402" y="3581705"/>
            <a:ext cx="3333902" cy="2286000"/>
          </a:xfrm>
          <a:prstGeom prst="rect">
            <a:avLst/>
          </a:prstGeom>
          <a:solidFill>
            <a:srgbClr val="F4F7FB"/>
          </a:solidFill>
          <a:ln w="12700">
            <a:solidFill>
              <a:srgbClr val="EEF2F7"/>
            </a:solidFill>
            <a:prstDash val="solid"/>
          </a:ln>
        </p:spPr>
      </p:sp>
      <p:sp>
        <p:nvSpPr>
          <p:cNvPr id="13" name="Shape 7"/>
          <p:cNvSpPr/>
          <p:nvPr/>
        </p:nvSpPr>
        <p:spPr>
          <a:xfrm>
            <a:off x="13716000" y="3581705"/>
            <a:ext cx="3143707" cy="2286000"/>
          </a:xfrm>
          <a:prstGeom prst="rect">
            <a:avLst/>
          </a:prstGeom>
          <a:solidFill>
            <a:srgbClr val="FFFFFF">
              <a:alpha val="8000"/>
            </a:srgbClr>
          </a:solidFill>
          <a:ln w="12700">
            <a:solidFill>
              <a:srgbClr val="FFFFFF">
                <a:alpha val="15000"/>
              </a:srgbClr>
            </a:solidFill>
            <a:prstDash val="solid"/>
          </a:ln>
        </p:spPr>
      </p:sp>
      <p:sp>
        <p:nvSpPr>
          <p:cNvPr id="14" name="Shape 8"/>
          <p:cNvSpPr/>
          <p:nvPr/>
        </p:nvSpPr>
        <p:spPr>
          <a:xfrm>
            <a:off x="2762402" y="4058107"/>
            <a:ext cx="666598" cy="190195"/>
          </a:xfrm>
          <a:prstGeom prst="roundRect">
            <a:avLst>
              <a:gd name="adj" fmla="val 50000"/>
            </a:avLst>
          </a:prstGeom>
          <a:solidFill>
            <a:srgbClr val="1A1E2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5" name="Shape 9"/>
          <p:cNvSpPr/>
          <p:nvPr/>
        </p:nvSpPr>
        <p:spPr>
          <a:xfrm>
            <a:off x="2991002" y="4153205"/>
            <a:ext cx="209398" cy="1429207"/>
          </a:xfrm>
          <a:prstGeom prst="rect">
            <a:avLst/>
          </a:prstGeom>
          <a:solidFill>
            <a:srgbClr val="1A1E2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6" name="Shape 10"/>
          <p:cNvSpPr/>
          <p:nvPr/>
        </p:nvSpPr>
        <p:spPr>
          <a:xfrm>
            <a:off x="2933395" y="5486400"/>
            <a:ext cx="323698" cy="114300"/>
          </a:xfrm>
          <a:prstGeom prst="rect">
            <a:avLst/>
          </a:prstGeom>
          <a:solidFill>
            <a:srgbClr val="8A9AAB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7" name="Shape 11"/>
          <p:cNvSpPr/>
          <p:nvPr/>
        </p:nvSpPr>
        <p:spPr>
          <a:xfrm>
            <a:off x="6858000" y="4058107"/>
            <a:ext cx="666598" cy="666598"/>
          </a:xfrm>
          <a:prstGeom prst="ellipse">
            <a:avLst/>
          </a:prstGeom>
          <a:solidFill>
            <a:srgbClr val="1A1E2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8" name="Shape 12"/>
          <p:cNvSpPr/>
          <p:nvPr/>
        </p:nvSpPr>
        <p:spPr>
          <a:xfrm>
            <a:off x="6667805" y="4200754"/>
            <a:ext cx="1047902" cy="381305"/>
          </a:xfrm>
          <a:prstGeom prst="roundRect">
            <a:avLst>
              <a:gd name="adj" fmla="val 49880"/>
            </a:avLst>
          </a:prstGeom>
          <a:solidFill>
            <a:srgbClr val="1A1E2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9" name="Shape 13"/>
          <p:cNvSpPr/>
          <p:nvPr/>
        </p:nvSpPr>
        <p:spPr>
          <a:xfrm>
            <a:off x="7000646" y="3866998"/>
            <a:ext cx="381305" cy="1047902"/>
          </a:xfrm>
          <a:prstGeom prst="roundRect">
            <a:avLst>
              <a:gd name="adj" fmla="val 49880"/>
            </a:avLst>
          </a:prstGeom>
          <a:solidFill>
            <a:srgbClr val="1A1E2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0" name="Shape 14"/>
          <p:cNvSpPr/>
          <p:nvPr/>
        </p:nvSpPr>
        <p:spPr>
          <a:xfrm>
            <a:off x="7000646" y="5009998"/>
            <a:ext cx="381305" cy="761695"/>
          </a:xfrm>
          <a:prstGeom prst="rect">
            <a:avLst/>
          </a:prstGeom>
          <a:solidFill>
            <a:srgbClr val="8A9AAB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1" name="Shape 15"/>
          <p:cNvSpPr/>
          <p:nvPr/>
        </p:nvSpPr>
        <p:spPr>
          <a:xfrm>
            <a:off x="10049256" y="4533595"/>
            <a:ext cx="2476195" cy="228600"/>
          </a:xfrm>
          <a:prstGeom prst="roundRect">
            <a:avLst>
              <a:gd name="adj" fmla="val 50000"/>
            </a:avLst>
          </a:prstGeom>
          <a:solidFill>
            <a:srgbClr val="1A1E2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2" name="Shape 16"/>
          <p:cNvSpPr/>
          <p:nvPr/>
        </p:nvSpPr>
        <p:spPr>
          <a:xfrm>
            <a:off x="10049256" y="4714646"/>
            <a:ext cx="228600" cy="761695"/>
          </a:xfrm>
          <a:prstGeom prst="rect">
            <a:avLst/>
          </a:prstGeom>
          <a:solidFill>
            <a:srgbClr val="1A1E2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3" name="Shape 17"/>
          <p:cNvSpPr/>
          <p:nvPr/>
        </p:nvSpPr>
        <p:spPr>
          <a:xfrm>
            <a:off x="12296851" y="4714646"/>
            <a:ext cx="228600" cy="761695"/>
          </a:xfrm>
          <a:prstGeom prst="rect">
            <a:avLst/>
          </a:prstGeom>
          <a:solidFill>
            <a:srgbClr val="1A1E2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4" name="Shape 18"/>
          <p:cNvSpPr/>
          <p:nvPr/>
        </p:nvSpPr>
        <p:spPr>
          <a:xfrm>
            <a:off x="9934956" y="5477256"/>
            <a:ext cx="457200" cy="133502"/>
          </a:xfrm>
          <a:prstGeom prst="rect">
            <a:avLst/>
          </a:prstGeom>
          <a:solidFill>
            <a:srgbClr val="8A9AAB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5" name="Shape 19"/>
          <p:cNvSpPr/>
          <p:nvPr/>
        </p:nvSpPr>
        <p:spPr>
          <a:xfrm>
            <a:off x="12182551" y="5477256"/>
            <a:ext cx="457200" cy="133502"/>
          </a:xfrm>
          <a:prstGeom prst="rect">
            <a:avLst/>
          </a:prstGeom>
          <a:solidFill>
            <a:srgbClr val="8A9AAB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26" name="Image 4" descr="gen-dedup-334ebedc6626328004d8ef3ef22f72b2.png">    </p:cNvPr>
          <p:cNvPicPr>
            <a:picLocks noChangeAspect="1"/>
          </p:cNvPicPr>
          <p:nvPr/>
        </p:nvPicPr>
        <p:blipFill>
          <a:blip r:embed="rId5"/>
          <a:srcRect l="-14" r="-14" t="0" b="0"/>
          <a:stretch/>
        </p:blipFill>
        <p:spPr>
          <a:xfrm>
            <a:off x="14668805" y="4343400"/>
            <a:ext cx="1238098" cy="761695"/>
          </a:xfrm>
          <a:prstGeom prst="rect">
            <a:avLst/>
          </a:prstGeom>
        </p:spPr>
      </p:pic>
      <p:sp>
        <p:nvSpPr>
          <p:cNvPr id="27" name="Shape 20"/>
          <p:cNvSpPr/>
          <p:nvPr/>
        </p:nvSpPr>
        <p:spPr>
          <a:xfrm>
            <a:off x="14859000" y="5105095"/>
            <a:ext cx="857707" cy="247802"/>
          </a:xfrm>
          <a:prstGeom prst="rect">
            <a:avLst/>
          </a:prstGeom>
          <a:solidFill>
            <a:srgbClr val="8A9AAB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8" name="Text 21"/>
          <p:cNvSpPr txBox="1"/>
          <p:nvPr/>
        </p:nvSpPr>
        <p:spPr>
          <a:xfrm>
            <a:off x="1143000" y="609905"/>
            <a:ext cx="1047811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300" b="1" spc="432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06 · ESD GRIPS · KNOBS · HANDLES · CLAMPING LEVERS</a:t>
            </a:r>
            <a:endParaRPr lang="en-US" sz="1300" dirty="0"/>
          </a:p>
        </p:txBody>
      </p:sp>
      <p:sp>
        <p:nvSpPr>
          <p:cNvPr id="29" name="Text 22"/>
          <p:cNvSpPr txBox="1"/>
          <p:nvPr/>
        </p:nvSpPr>
        <p:spPr>
          <a:xfrm>
            <a:off x="15430500" y="609905"/>
            <a:ext cx="1714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r" indent="0" marL="0">
              <a:buNone/>
            </a:pPr>
            <a:r>
              <a:rPr lang="en-US" sz="1300" b="1" spc="243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06 / 18</a:t>
            </a:r>
            <a:endParaRPr lang="en-US" sz="1300" dirty="0"/>
          </a:p>
        </p:txBody>
      </p:sp>
      <p:sp>
        <p:nvSpPr>
          <p:cNvPr id="30" name="Text 23"/>
          <p:cNvSpPr txBox="1"/>
          <p:nvPr/>
        </p:nvSpPr>
        <p:spPr>
          <a:xfrm>
            <a:off x="1143000" y="1143000"/>
            <a:ext cx="15240305" cy="6291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500" b="1" spc="-90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ESD 그립 · 노브 · 손잡이 · </a:t>
            </a:r>
            <a:pPr algn="l" indent="0" marL="0">
              <a:buNone/>
            </a:pPr>
            <a:r>
              <a:rPr lang="en-US" sz="4500" b="1" spc="-90" kern="0" dirty="0">
                <a:solidFill>
                  <a:srgbClr val="1560B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클램핑 레버</a:t>
            </a:r>
            <a:endParaRPr lang="en-US" sz="4500" dirty="0"/>
          </a:p>
        </p:txBody>
      </p:sp>
      <p:sp>
        <p:nvSpPr>
          <p:cNvPr id="31" name="Text 24"/>
          <p:cNvSpPr txBox="1"/>
          <p:nvPr/>
        </p:nvSpPr>
        <p:spPr>
          <a:xfrm>
            <a:off x="1143000" y="1886407"/>
            <a:ext cx="15240305" cy="2953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반도체 장비의 모든 손이 닿는 인터페이스를 정전기 안전 부품으로.</a:t>
            </a:r>
            <a:endParaRPr lang="en-US" sz="1600" dirty="0"/>
          </a:p>
        </p:txBody>
      </p:sp>
      <p:sp>
        <p:nvSpPr>
          <p:cNvPr id="32" name="Text 25"/>
          <p:cNvSpPr txBox="1"/>
          <p:nvPr/>
        </p:nvSpPr>
        <p:spPr>
          <a:xfrm>
            <a:off x="1429207" y="6096305"/>
            <a:ext cx="3333902" cy="14356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16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01 · CLAMPING LEVERS</a:t>
            </a:r>
            <a:endParaRPr lang="en-US" sz="900" dirty="0"/>
          </a:p>
        </p:txBody>
      </p:sp>
      <p:sp>
        <p:nvSpPr>
          <p:cNvPr id="33" name="Text 26"/>
          <p:cNvSpPr txBox="1"/>
          <p:nvPr/>
        </p:nvSpPr>
        <p:spPr>
          <a:xfrm>
            <a:off x="1429207" y="6295644"/>
            <a:ext cx="3333902" cy="25786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클램핑 레버 (Antistatic)</a:t>
            </a:r>
            <a:endParaRPr lang="en-US" sz="1600" dirty="0"/>
          </a:p>
        </p:txBody>
      </p:sp>
      <p:sp>
        <p:nvSpPr>
          <p:cNvPr id="34" name="Text 27"/>
          <p:cNvSpPr txBox="1"/>
          <p:nvPr/>
        </p:nvSpPr>
        <p:spPr>
          <a:xfrm>
            <a:off x="1429207" y="6924751"/>
            <a:ext cx="3333902" cy="9427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800"/>
              </a:lnSpc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내부 나사식 / 나사 인서트</a:t>
            </a:r>
            <a:pPr algn="l" indent="0" marL="0">
              <a:lnSpc>
                <a:spcPts val="1800"/>
              </a:lnSpc>
              <a:buNone/>
            </a:pPr>
            <a:endParaRPr lang="en-US" sz="1100" dirty="0"/>
          </a:p>
          <a:p>
            <a:pPr algn="l" indent="0" marL="0">
              <a:lnSpc>
                <a:spcPts val="1800"/>
              </a:lnSpc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흑산화 처리 스틸 인서트</a:t>
            </a:r>
            <a:pPr algn="l" indent="0" marL="0">
              <a:lnSpc>
                <a:spcPts val="1800"/>
              </a:lnSpc>
              <a:buNone/>
            </a:pPr>
            <a:endParaRPr lang="en-US" sz="1100" dirty="0"/>
          </a:p>
          <a:p>
            <a:pPr algn="l" indent="0" marL="0">
              <a:lnSpc>
                <a:spcPts val="1800"/>
              </a:lnSpc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조작 각도 조정 가능</a:t>
            </a:r>
            <a:pPr algn="l" indent="0" marL="0">
              <a:lnSpc>
                <a:spcPts val="1800"/>
              </a:lnSpc>
              <a:buNone/>
            </a:pPr>
            <a:endParaRPr lang="en-US" sz="1100" dirty="0"/>
          </a:p>
          <a:p>
            <a:pPr algn="l" indent="0" marL="0">
              <a:lnSpc>
                <a:spcPts val="1800"/>
              </a:lnSpc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안전 커버·도어의 잠금 레버</a:t>
            </a:r>
            <a:endParaRPr lang="en-US" sz="1100" dirty="0"/>
          </a:p>
        </p:txBody>
      </p:sp>
      <p:sp>
        <p:nvSpPr>
          <p:cNvPr id="35" name="Text 28"/>
          <p:cNvSpPr txBox="1"/>
          <p:nvPr/>
        </p:nvSpPr>
        <p:spPr>
          <a:xfrm>
            <a:off x="5524805" y="6096305"/>
            <a:ext cx="3333902" cy="14356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16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02 · GRIPS &amp; KNOBS</a:t>
            </a:r>
            <a:endParaRPr lang="en-US" sz="900" dirty="0"/>
          </a:p>
        </p:txBody>
      </p:sp>
      <p:sp>
        <p:nvSpPr>
          <p:cNvPr id="36" name="Text 29"/>
          <p:cNvSpPr txBox="1"/>
          <p:nvPr/>
        </p:nvSpPr>
        <p:spPr>
          <a:xfrm>
            <a:off x="5524805" y="6295644"/>
            <a:ext cx="3333902" cy="25786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그립 · 스타 노브 · 너트</a:t>
            </a:r>
            <a:endParaRPr lang="en-US" sz="1600" dirty="0"/>
          </a:p>
        </p:txBody>
      </p:sp>
      <p:sp>
        <p:nvSpPr>
          <p:cNvPr id="37" name="Text 30"/>
          <p:cNvSpPr txBox="1"/>
          <p:nvPr/>
        </p:nvSpPr>
        <p:spPr>
          <a:xfrm>
            <a:off x="5524805" y="6924751"/>
            <a:ext cx="3333902" cy="9427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800"/>
              </a:lnSpc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Star grip · Knurled knob</a:t>
            </a:r>
            <a:pPr algn="l" indent="0" marL="0">
              <a:lnSpc>
                <a:spcPts val="1800"/>
              </a:lnSpc>
              <a:buNone/>
            </a:pPr>
            <a:endParaRPr lang="en-US" sz="1100" dirty="0"/>
          </a:p>
          <a:p>
            <a:pPr algn="l" indent="0" marL="0">
              <a:lnSpc>
                <a:spcPts val="1800"/>
              </a:lnSpc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Knurled nut (플라스틱)</a:t>
            </a:r>
            <a:pPr algn="l" indent="0" marL="0">
              <a:lnSpc>
                <a:spcPts val="1800"/>
              </a:lnSpc>
              <a:buNone/>
            </a:pPr>
            <a:endParaRPr lang="en-US" sz="1100" dirty="0"/>
          </a:p>
          <a:p>
            <a:pPr algn="l" indent="0" marL="0">
              <a:lnSpc>
                <a:spcPts val="1800"/>
              </a:lnSpc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다양한 나사·구멍 사양</a:t>
            </a:r>
            <a:pPr algn="l" indent="0" marL="0">
              <a:lnSpc>
                <a:spcPts val="1800"/>
              </a:lnSpc>
              <a:buNone/>
            </a:pPr>
            <a:endParaRPr lang="en-US" sz="1100" dirty="0"/>
          </a:p>
          <a:p>
            <a:pPr algn="l" indent="0" marL="0">
              <a:lnSpc>
                <a:spcPts val="1800"/>
              </a:lnSpc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유지보수 시 조작 인터페이스</a:t>
            </a:r>
            <a:endParaRPr lang="en-US" sz="1100" dirty="0"/>
          </a:p>
        </p:txBody>
      </p:sp>
      <p:sp>
        <p:nvSpPr>
          <p:cNvPr id="38" name="Text 31"/>
          <p:cNvSpPr txBox="1"/>
          <p:nvPr/>
        </p:nvSpPr>
        <p:spPr>
          <a:xfrm>
            <a:off x="9620402" y="6096305"/>
            <a:ext cx="3333902" cy="14356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16" kern="0" dirty="0">
                <a:solidFill>
                  <a:srgbClr val="00A3C4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03 · PULL HANDLES</a:t>
            </a:r>
            <a:endParaRPr lang="en-US" sz="900" dirty="0"/>
          </a:p>
        </p:txBody>
      </p:sp>
      <p:sp>
        <p:nvSpPr>
          <p:cNvPr id="39" name="Text 32"/>
          <p:cNvSpPr txBox="1"/>
          <p:nvPr/>
        </p:nvSpPr>
        <p:spPr>
          <a:xfrm>
            <a:off x="9620402" y="6295644"/>
            <a:ext cx="3333902" cy="25786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풀 핸들 · 튜뷸러 핸들</a:t>
            </a:r>
            <a:endParaRPr lang="en-US" sz="1600" dirty="0"/>
          </a:p>
        </p:txBody>
      </p:sp>
      <p:sp>
        <p:nvSpPr>
          <p:cNvPr id="40" name="Text 33"/>
          <p:cNvSpPr txBox="1"/>
          <p:nvPr/>
        </p:nvSpPr>
        <p:spPr>
          <a:xfrm>
            <a:off x="9620402" y="6924751"/>
            <a:ext cx="3333902" cy="9427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800"/>
              </a:lnSpc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Plastic antistatic</a:t>
            </a:r>
            <a:pPr algn="l" indent="0" marL="0">
              <a:lnSpc>
                <a:spcPts val="1800"/>
              </a:lnSpc>
              <a:buNone/>
            </a:pPr>
            <a:endParaRPr lang="en-US" sz="1100" dirty="0"/>
          </a:p>
          <a:p>
            <a:pPr algn="l" indent="0" marL="0">
              <a:lnSpc>
                <a:spcPts val="1800"/>
              </a:lnSpc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안전 커버·유지보수 도어</a:t>
            </a:r>
            <a:pPr algn="l" indent="0" marL="0">
              <a:lnSpc>
                <a:spcPts val="1800"/>
              </a:lnSpc>
              <a:buNone/>
            </a:pPr>
            <a:endParaRPr lang="en-US" sz="1100" dirty="0"/>
          </a:p>
          <a:p>
            <a:pPr algn="l" indent="0" marL="0">
              <a:lnSpc>
                <a:spcPts val="1800"/>
              </a:lnSpc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로드포트·인터로크 도어</a:t>
            </a:r>
            <a:pPr algn="l" indent="0" marL="0">
              <a:lnSpc>
                <a:spcPts val="1800"/>
              </a:lnSpc>
              <a:buNone/>
            </a:pPr>
            <a:endParaRPr lang="en-US" sz="1100" dirty="0"/>
          </a:p>
          <a:p>
            <a:pPr algn="l" indent="0" marL="0">
              <a:lnSpc>
                <a:spcPts val="1800"/>
              </a:lnSpc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다양한 길이·마운팅 옵션</a:t>
            </a:r>
            <a:endParaRPr lang="en-US" sz="1100" dirty="0"/>
          </a:p>
        </p:txBody>
      </p:sp>
      <p:sp>
        <p:nvSpPr>
          <p:cNvPr id="41" name="Text 34"/>
          <p:cNvSpPr txBox="1"/>
          <p:nvPr/>
        </p:nvSpPr>
        <p:spPr>
          <a:xfrm>
            <a:off x="13716000" y="6096305"/>
            <a:ext cx="3143707" cy="14356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16" kern="0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04 · PROTECTIVE CAPS</a:t>
            </a:r>
            <a:endParaRPr lang="en-US" sz="900" dirty="0"/>
          </a:p>
        </p:txBody>
      </p:sp>
      <p:sp>
        <p:nvSpPr>
          <p:cNvPr id="42" name="Text 35"/>
          <p:cNvSpPr txBox="1"/>
          <p:nvPr/>
        </p:nvSpPr>
        <p:spPr>
          <a:xfrm>
            <a:off x="13716000" y="6295644"/>
            <a:ext cx="3143707" cy="25786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안티스태틱 프로텍티브 캡</a:t>
            </a:r>
            <a:endParaRPr lang="en-US" sz="1600" dirty="0"/>
          </a:p>
        </p:txBody>
      </p:sp>
      <p:sp>
        <p:nvSpPr>
          <p:cNvPr id="43" name="Text 36"/>
          <p:cNvSpPr txBox="1"/>
          <p:nvPr/>
        </p:nvSpPr>
        <p:spPr>
          <a:xfrm>
            <a:off x="13716000" y="6924751"/>
            <a:ext cx="3143707" cy="9427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800"/>
              </a:lnSpc>
              <a:buNone/>
            </a:pPr>
            <a:r>
              <a:rPr lang="en-US" sz="11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K0106 (안티스태틱)</a:t>
            </a:r>
            <a:pPr algn="l" indent="0" marL="0">
              <a:lnSpc>
                <a:spcPts val="1800"/>
              </a:lnSpc>
              <a:buNone/>
            </a:pPr>
            <a:endParaRPr lang="en-US" sz="1100" dirty="0"/>
          </a:p>
          <a:p>
            <a:pPr algn="l" indent="0" marL="0">
              <a:lnSpc>
                <a:spcPts val="1800"/>
              </a:lnSpc>
              <a:buNone/>
            </a:pPr>
            <a:r>
              <a:rPr lang="en-US" sz="11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나사·핀·커넥터 보호</a:t>
            </a:r>
            <a:pPr algn="l" indent="0" marL="0">
              <a:lnSpc>
                <a:spcPts val="1800"/>
              </a:lnSpc>
              <a:buNone/>
            </a:pPr>
            <a:endParaRPr lang="en-US" sz="1100" dirty="0"/>
          </a:p>
          <a:p>
            <a:pPr algn="l" indent="0" marL="0">
              <a:lnSpc>
                <a:spcPts val="1800"/>
              </a:lnSpc>
              <a:buNone/>
            </a:pPr>
            <a:r>
              <a:rPr lang="en-US" sz="11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이송·보관·조립 라인</a:t>
            </a:r>
            <a:pPr algn="l" indent="0" marL="0">
              <a:lnSpc>
                <a:spcPts val="1800"/>
              </a:lnSpc>
              <a:buNone/>
            </a:pPr>
            <a:endParaRPr lang="en-US" sz="1100" dirty="0"/>
          </a:p>
          <a:p>
            <a:pPr algn="l" indent="0" marL="0">
              <a:lnSpc>
                <a:spcPts val="1800"/>
              </a:lnSpc>
              <a:buNone/>
            </a:pPr>
            <a:r>
              <a:rPr lang="en-US" sz="11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정전기 안전 소재</a:t>
            </a:r>
            <a:endParaRPr lang="en-US" sz="1100" dirty="0"/>
          </a:p>
        </p:txBody>
      </p:sp>
      <p:sp>
        <p:nvSpPr>
          <p:cNvPr id="44" name="Text 37"/>
          <p:cNvSpPr txBox="1"/>
          <p:nvPr/>
        </p:nvSpPr>
        <p:spPr>
          <a:xfrm>
            <a:off x="1143000" y="9715500"/>
            <a:ext cx="16002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spc="49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KIPP ESD product line (kipp.com/hr/en/ESD.html) · KIPP ESD Brochure (KIPP_ESD_web_en.pdf, did.128574)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gen-dedup-62634899c5abe9261b566eb30814642d.png">    </p:cNvPr>
          <p:cNvPicPr>
            <a:picLocks noChangeAspect="1"/>
          </p:cNvPicPr>
          <p:nvPr/>
        </p:nvPicPr>
        <p:blipFill>
          <a:blip r:embed="rId1"/>
          <a:srcRect l="-201" r="-201" t="0" b="0"/>
          <a:stretch/>
        </p:blipFill>
        <p:spPr>
          <a:xfrm>
            <a:off x="0" y="0"/>
            <a:ext cx="18288000" cy="7589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143000" y="3238805"/>
            <a:ext cx="6858000" cy="5715000"/>
          </a:xfrm>
          <a:prstGeom prst="rect">
            <a:avLst/>
          </a:prstGeom>
          <a:solidFill>
            <a:srgbClr val="F4F7FB"/>
          </a:solidFill>
          <a:ln w="12700">
            <a:solidFill>
              <a:srgbClr val="DBE3EC"/>
            </a:solidFill>
            <a:prstDash val="solid"/>
          </a:ln>
        </p:spPr>
      </p:sp>
      <p:pic>
        <p:nvPicPr>
          <p:cNvPr id="4" name="Image 1" descr="gen-dedup-95d4fd415b771bb8b6e8260d748a3710.png">    </p:cNvPr>
          <p:cNvPicPr>
            <a:picLocks noChangeAspect="1"/>
          </p:cNvPicPr>
          <p:nvPr/>
        </p:nvPicPr>
        <p:blipFill>
          <a:blip r:embed="rId2"/>
          <a:srcRect l="-2083" r="-2083" t="0" b="0"/>
          <a:stretch/>
        </p:blipFill>
        <p:spPr>
          <a:xfrm>
            <a:off x="8382305" y="4304995"/>
            <a:ext cx="8762695" cy="9144"/>
          </a:xfrm>
          <a:prstGeom prst="rect">
            <a:avLst/>
          </a:prstGeom>
        </p:spPr>
      </p:pic>
      <p:pic>
        <p:nvPicPr>
          <p:cNvPr id="5" name="Image 2" descr="gen-dedup-95d4fd415b771bb8b6e8260d748a3710.png">    </p:cNvPr>
          <p:cNvPicPr>
            <a:picLocks noChangeAspect="1"/>
          </p:cNvPicPr>
          <p:nvPr/>
        </p:nvPicPr>
        <p:blipFill>
          <a:blip r:embed="rId3"/>
          <a:srcRect l="-2083" r="-2083" t="0" b="0"/>
          <a:stretch/>
        </p:blipFill>
        <p:spPr>
          <a:xfrm>
            <a:off x="8382305" y="5962802"/>
            <a:ext cx="8762695" cy="9144"/>
          </a:xfrm>
          <a:prstGeom prst="rect">
            <a:avLst/>
          </a:prstGeom>
        </p:spPr>
      </p:pic>
      <p:pic>
        <p:nvPicPr>
          <p:cNvPr id="6" name="Image 3" descr="gen-dedup-19589e0b683ae949f3acd72ae6d3571d.jp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3195" y="3429000"/>
            <a:ext cx="6476695" cy="4953846"/>
          </a:xfrm>
          <a:prstGeom prst="rect">
            <a:avLst/>
          </a:prstGeom>
        </p:spPr>
      </p:pic>
      <p:sp>
        <p:nvSpPr>
          <p:cNvPr id="7" name="Text 1"/>
          <p:cNvSpPr txBox="1"/>
          <p:nvPr/>
        </p:nvSpPr>
        <p:spPr>
          <a:xfrm>
            <a:off x="1143000" y="609905"/>
            <a:ext cx="9525305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300" b="1" spc="432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07 · K0661 ANTISTATIC TOGGLE CLAMP · OVERVIEW</a:t>
            </a:r>
            <a:endParaRPr lang="en-US" sz="1300" dirty="0"/>
          </a:p>
        </p:txBody>
      </p:sp>
      <p:sp>
        <p:nvSpPr>
          <p:cNvPr id="8" name="Text 2"/>
          <p:cNvSpPr txBox="1"/>
          <p:nvPr/>
        </p:nvSpPr>
        <p:spPr>
          <a:xfrm>
            <a:off x="15430500" y="609905"/>
            <a:ext cx="1714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r" indent="0" marL="0">
              <a:buNone/>
            </a:pPr>
            <a:r>
              <a:rPr lang="en-US" sz="1300" b="1" spc="243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07 / 18</a:t>
            </a:r>
            <a:endParaRPr lang="en-US" sz="1300" dirty="0"/>
          </a:p>
        </p:txBody>
      </p:sp>
      <p:sp>
        <p:nvSpPr>
          <p:cNvPr id="9" name="Text 3"/>
          <p:cNvSpPr txBox="1"/>
          <p:nvPr/>
        </p:nvSpPr>
        <p:spPr>
          <a:xfrm>
            <a:off x="1143000" y="1143000"/>
            <a:ext cx="15240305" cy="6291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500" b="1" spc="-90" kern="0" dirty="0">
                <a:solidFill>
                  <a:srgbClr val="1560B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K0661</a:t>
            </a:r>
            <a:pPr algn="l" indent="0" marL="0">
              <a:buNone/>
            </a:pPr>
            <a:r>
              <a:rPr lang="en-US" sz="4500" b="1" spc="-90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수평 안티스태틱 토글 클램프</a:t>
            </a:r>
            <a:endParaRPr lang="en-US" sz="4500" dirty="0"/>
          </a:p>
        </p:txBody>
      </p:sp>
      <p:sp>
        <p:nvSpPr>
          <p:cNvPr id="10" name="Text 4"/>
          <p:cNvSpPr txBox="1"/>
          <p:nvPr/>
        </p:nvSpPr>
        <p:spPr>
          <a:xfrm>
            <a:off x="1143000" y="1886407"/>
            <a:ext cx="15240305" cy="2953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직립형 풋 · 조절식 클램핑 스핀들 · TÜV-SÜD 방전 성능 인증</a:t>
            </a:r>
            <a:endParaRPr lang="en-US" sz="1600" dirty="0"/>
          </a:p>
        </p:txBody>
      </p:sp>
      <p:sp>
        <p:nvSpPr>
          <p:cNvPr id="11" name="Text 5"/>
          <p:cNvSpPr txBox="1"/>
          <p:nvPr/>
        </p:nvSpPr>
        <p:spPr>
          <a:xfrm>
            <a:off x="1333195" y="8515807"/>
            <a:ext cx="6477610" cy="1627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spc="135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▲ K0661 — Horizontal antistatic toggle clamp (illustrative rendering)</a:t>
            </a:r>
            <a:endParaRPr lang="en-US" sz="900" dirty="0"/>
          </a:p>
        </p:txBody>
      </p:sp>
      <p:sp>
        <p:nvSpPr>
          <p:cNvPr id="12" name="Text 6"/>
          <p:cNvSpPr txBox="1"/>
          <p:nvPr/>
        </p:nvSpPr>
        <p:spPr>
          <a:xfrm>
            <a:off x="8382305" y="3238805"/>
            <a:ext cx="8763610" cy="1627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b="1" spc="315" kern="0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CORE FEATURES</a:t>
            </a:r>
            <a:endParaRPr lang="en-US" sz="1000" dirty="0"/>
          </a:p>
        </p:txBody>
      </p:sp>
      <p:sp>
        <p:nvSpPr>
          <p:cNvPr id="13" name="Text 7"/>
          <p:cNvSpPr txBox="1"/>
          <p:nvPr/>
        </p:nvSpPr>
        <p:spPr>
          <a:xfrm>
            <a:off x="8382305" y="3476549"/>
            <a:ext cx="8763610" cy="3529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반도체 워크홀딩·조립 픽스처의 표준</a:t>
            </a:r>
            <a:endParaRPr lang="en-US" sz="1900" dirty="0"/>
          </a:p>
        </p:txBody>
      </p:sp>
      <p:sp>
        <p:nvSpPr>
          <p:cNvPr id="14" name="Text 8"/>
          <p:cNvSpPr txBox="1"/>
          <p:nvPr/>
        </p:nvSpPr>
        <p:spPr>
          <a:xfrm>
            <a:off x="8382305" y="4496105"/>
            <a:ext cx="4191610" cy="1810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34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◆ MATERIAL</a:t>
            </a:r>
            <a:endParaRPr lang="en-US" sz="900" dirty="0"/>
          </a:p>
        </p:txBody>
      </p:sp>
      <p:sp>
        <p:nvSpPr>
          <p:cNvPr id="15" name="Text 9"/>
          <p:cNvSpPr txBox="1"/>
          <p:nvPr/>
        </p:nvSpPr>
        <p:spPr>
          <a:xfrm>
            <a:off x="8382305" y="4753051"/>
            <a:ext cx="4191610" cy="2770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스틸 바디 + 폴리아미드 그립</a:t>
            </a:r>
            <a:endParaRPr lang="en-US" sz="1500" dirty="0"/>
          </a:p>
        </p:txBody>
      </p:sp>
      <p:sp>
        <p:nvSpPr>
          <p:cNvPr id="16" name="Text 10"/>
          <p:cNvSpPr txBox="1"/>
          <p:nvPr/>
        </p:nvSpPr>
        <p:spPr>
          <a:xfrm>
            <a:off x="8382305" y="5086807"/>
            <a:ext cx="4191610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Nitro-carburised / 흑산화 처리 · 그립은 전도성 그라파이트 블랙 플라스틱</a:t>
            </a:r>
            <a:endParaRPr lang="en-US" sz="1200" dirty="0"/>
          </a:p>
        </p:txBody>
      </p:sp>
      <p:sp>
        <p:nvSpPr>
          <p:cNvPr id="17" name="Text 11"/>
          <p:cNvSpPr txBox="1"/>
          <p:nvPr/>
        </p:nvSpPr>
        <p:spPr>
          <a:xfrm>
            <a:off x="12954305" y="4496105"/>
            <a:ext cx="4191610" cy="1810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34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◆ ESD / EPA</a:t>
            </a:r>
            <a:endParaRPr lang="en-US" sz="900" dirty="0"/>
          </a:p>
        </p:txBody>
      </p:sp>
      <p:sp>
        <p:nvSpPr>
          <p:cNvPr id="18" name="Text 12"/>
          <p:cNvSpPr txBox="1"/>
          <p:nvPr/>
        </p:nvSpPr>
        <p:spPr>
          <a:xfrm>
            <a:off x="12954305" y="4753051"/>
            <a:ext cx="4191610" cy="2770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ESD 애플리케이션 &amp; EPA 사용 가능</a:t>
            </a:r>
            <a:endParaRPr lang="en-US" sz="1500" dirty="0"/>
          </a:p>
        </p:txBody>
      </p:sp>
      <p:sp>
        <p:nvSpPr>
          <p:cNvPr id="19" name="Text 13"/>
          <p:cNvSpPr txBox="1"/>
          <p:nvPr/>
        </p:nvSpPr>
        <p:spPr>
          <a:xfrm>
            <a:off x="12954305" y="5086807"/>
            <a:ext cx="4191610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전기 전도성 특수 플라스틱 · DIN EN 61340-5-1 준수</a:t>
            </a:r>
            <a:endParaRPr lang="en-US" sz="1200" dirty="0"/>
          </a:p>
        </p:txBody>
      </p:sp>
      <p:sp>
        <p:nvSpPr>
          <p:cNvPr id="20" name="Text 14"/>
          <p:cNvSpPr txBox="1"/>
          <p:nvPr/>
        </p:nvSpPr>
        <p:spPr>
          <a:xfrm>
            <a:off x="8382305" y="6152998"/>
            <a:ext cx="4191610" cy="1810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34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◆ CERTIFICATION</a:t>
            </a:r>
            <a:endParaRPr lang="en-US" sz="900" dirty="0"/>
          </a:p>
        </p:txBody>
      </p:sp>
      <p:sp>
        <p:nvSpPr>
          <p:cNvPr id="21" name="Text 15"/>
          <p:cNvSpPr txBox="1"/>
          <p:nvPr/>
        </p:nvSpPr>
        <p:spPr>
          <a:xfrm>
            <a:off x="8382305" y="6409944"/>
            <a:ext cx="4191610" cy="2770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TÜV-SÜD 방전 성능 인증</a:t>
            </a:r>
            <a:endParaRPr lang="en-US" sz="1500" dirty="0"/>
          </a:p>
        </p:txBody>
      </p:sp>
      <p:sp>
        <p:nvSpPr>
          <p:cNvPr id="22" name="Text 16"/>
          <p:cNvSpPr txBox="1"/>
          <p:nvPr/>
        </p:nvSpPr>
        <p:spPr>
          <a:xfrm>
            <a:off x="8382305" y="6743700"/>
            <a:ext cx="4358030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ATEX 지침 2014/34/EU 대응 · 폭발 위험 지역 사용 가능</a:t>
            </a:r>
            <a:endParaRPr lang="en-US" sz="1200" dirty="0"/>
          </a:p>
        </p:txBody>
      </p:sp>
      <p:sp>
        <p:nvSpPr>
          <p:cNvPr id="23" name="Text 17"/>
          <p:cNvSpPr txBox="1"/>
          <p:nvPr/>
        </p:nvSpPr>
        <p:spPr>
          <a:xfrm>
            <a:off x="12954305" y="6152998"/>
            <a:ext cx="4191610" cy="1810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34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◆ MECHANICS</a:t>
            </a:r>
            <a:endParaRPr lang="en-US" sz="900" dirty="0"/>
          </a:p>
        </p:txBody>
      </p:sp>
      <p:sp>
        <p:nvSpPr>
          <p:cNvPr id="24" name="Text 18"/>
          <p:cNvSpPr txBox="1"/>
          <p:nvPr/>
        </p:nvSpPr>
        <p:spPr>
          <a:xfrm>
            <a:off x="12954305" y="6409944"/>
            <a:ext cx="4191610" cy="2770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지속적·안정적 클램핑 힘</a:t>
            </a:r>
            <a:endParaRPr lang="en-US" sz="1500" dirty="0"/>
          </a:p>
        </p:txBody>
      </p:sp>
      <p:sp>
        <p:nvSpPr>
          <p:cNvPr id="25" name="Text 19"/>
          <p:cNvSpPr txBox="1"/>
          <p:nvPr/>
        </p:nvSpPr>
        <p:spPr>
          <a:xfrm>
            <a:off x="12954305" y="6743700"/>
            <a:ext cx="4191610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Maintenance-free 링크 부싱 · 원추형 U-프로파일 암으로 안정성 확보</a:t>
            </a:r>
            <a:endParaRPr lang="en-US" sz="1200" dirty="0"/>
          </a:p>
        </p:txBody>
      </p:sp>
      <p:sp>
        <p:nvSpPr>
          <p:cNvPr id="26" name="Text 20"/>
          <p:cNvSpPr txBox="1"/>
          <p:nvPr/>
        </p:nvSpPr>
        <p:spPr>
          <a:xfrm>
            <a:off x="8382305" y="7524598"/>
            <a:ext cx="876361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SPEC TABLE · from official datasheet</a:t>
            </a:r>
            <a:endParaRPr lang="en-US" sz="90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8382305" y="7772400"/>
          <a:ext cx="8763610" cy="1619402"/>
        </p:xfrm>
        <a:graphic>
          <a:graphicData uri="http://schemas.openxmlformats.org/drawingml/2006/table">
            <a:tbl>
              <a:tblPr/>
              <a:tblGrid>
                <a:gridCol w="1904695"/>
                <a:gridCol w="1544422"/>
                <a:gridCol w="1295705"/>
                <a:gridCol w="1334110"/>
                <a:gridCol w="1338682"/>
                <a:gridCol w="1345082"/>
              </a:tblGrid>
              <a:tr h="404851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25" b="1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Order No.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95098" marB="95098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25" b="1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Hand Force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95098" marB="95098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25" b="1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Retain F1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95098" marB="95098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25" b="1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Retain F2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95098" marB="95098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25" b="1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Clamp F3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95098" marB="95098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25" b="1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Clamp F4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95098" marB="95098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</a:tr>
              <a:tr h="404851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b="1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K0661.005024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100 N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650 N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900 N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550 N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620 N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04851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b="1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K0661.006024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160 N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1,350 N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1,900 N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720 N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1,200 N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</a:tr>
              <a:tr h="404851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b="1" dirty="0">
                          <a:solidFill>
                            <a:srgbClr val="0B3A7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K0661.008024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25" b="1" dirty="0">
                          <a:solidFill>
                            <a:srgbClr val="0B3A7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200 N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25" b="1" dirty="0">
                          <a:solidFill>
                            <a:srgbClr val="0B3A7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2,000 N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25" b="1" dirty="0">
                          <a:solidFill>
                            <a:srgbClr val="0B3A7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2,800 N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25" b="1" dirty="0">
                          <a:solidFill>
                            <a:srgbClr val="0B3A7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830 N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25" b="1" dirty="0">
                          <a:solidFill>
                            <a:srgbClr val="0B3A7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1,400 N</a:t>
                      </a:r>
                      <a:endParaRPr lang="en-US" sz="1125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33502" marR="133502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8" name="Text 21"/>
          <p:cNvSpPr txBox="1"/>
          <p:nvPr/>
        </p:nvSpPr>
        <p:spPr>
          <a:xfrm>
            <a:off x="1143000" y="9715500"/>
            <a:ext cx="16002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spc="49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K0661 Datasheet (did.217798) · KIPP product page (Horizontal antistatic toggle clamps, straight foot)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gen-dedup-62634899c5abe9261b566eb30814642d.png">    </p:cNvPr>
          <p:cNvPicPr>
            <a:picLocks noChangeAspect="1"/>
          </p:cNvPicPr>
          <p:nvPr/>
        </p:nvPicPr>
        <p:blipFill>
          <a:blip r:embed="rId1"/>
          <a:srcRect l="-201" r="-201" t="0" b="0"/>
          <a:stretch/>
        </p:blipFill>
        <p:spPr>
          <a:xfrm>
            <a:off x="0" y="0"/>
            <a:ext cx="18288000" cy="7589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143000" y="3238805"/>
            <a:ext cx="6667805" cy="5715000"/>
          </a:xfrm>
          <a:prstGeom prst="rect">
            <a:avLst/>
          </a:prstGeom>
          <a:solidFill>
            <a:srgbClr val="F4F7FB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1429207" y="8268005"/>
            <a:ext cx="6096305" cy="495605"/>
          </a:xfrm>
          <a:prstGeom prst="rect">
            <a:avLst/>
          </a:prstGeom>
          <a:solidFill>
            <a:srgbClr val="0B3A7A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8001000" y="6267298"/>
            <a:ext cx="9144000" cy="2686507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1143000" y="609905"/>
            <a:ext cx="1047811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300" b="1" spc="432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08 · K0661 · DETAILED SPEC &amp; SELECTION</a:t>
            </a:r>
            <a:endParaRPr lang="en-US" sz="1300" dirty="0"/>
          </a:p>
        </p:txBody>
      </p:sp>
      <p:sp>
        <p:nvSpPr>
          <p:cNvPr id="7" name="Text 4"/>
          <p:cNvSpPr txBox="1"/>
          <p:nvPr/>
        </p:nvSpPr>
        <p:spPr>
          <a:xfrm>
            <a:off x="15430500" y="609905"/>
            <a:ext cx="1714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r" indent="0" marL="0">
              <a:buNone/>
            </a:pPr>
            <a:r>
              <a:rPr lang="en-US" sz="1300" b="1" spc="243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08 / 18</a:t>
            </a:r>
            <a:endParaRPr lang="en-US" sz="1300" dirty="0"/>
          </a:p>
        </p:txBody>
      </p:sp>
      <p:sp>
        <p:nvSpPr>
          <p:cNvPr id="8" name="Text 5"/>
          <p:cNvSpPr txBox="1"/>
          <p:nvPr/>
        </p:nvSpPr>
        <p:spPr>
          <a:xfrm>
            <a:off x="1143000" y="1143000"/>
            <a:ext cx="15240305" cy="6291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500" b="1" spc="-90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K0661 </a:t>
            </a:r>
            <a:pPr algn="l" indent="0" marL="0">
              <a:buNone/>
            </a:pPr>
            <a:r>
              <a:rPr lang="en-US" sz="4500" b="1" spc="-90" kern="0" dirty="0">
                <a:solidFill>
                  <a:srgbClr val="1560B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치수·유지력·선정</a:t>
            </a:r>
            <a:pPr algn="l" indent="0" marL="0">
              <a:buNone/>
            </a:pPr>
            <a:r>
              <a:rPr lang="en-US" sz="4500" b="1" spc="-90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상세</a:t>
            </a:r>
            <a:endParaRPr lang="en-US" sz="4500" dirty="0"/>
          </a:p>
        </p:txBody>
      </p:sp>
      <p:sp>
        <p:nvSpPr>
          <p:cNvPr id="9" name="Text 6"/>
          <p:cNvSpPr txBox="1"/>
          <p:nvPr/>
        </p:nvSpPr>
        <p:spPr>
          <a:xfrm>
            <a:off x="1143000" y="1886407"/>
            <a:ext cx="15240305" cy="2953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3개 사이즈 라인업 · 실측 치수와 힘 파라미터로 지그·픽스처 즉시 설계.</a:t>
            </a:r>
            <a:endParaRPr lang="en-US" sz="1600" dirty="0"/>
          </a:p>
        </p:txBody>
      </p:sp>
      <p:sp>
        <p:nvSpPr>
          <p:cNvPr id="10" name="Text 7"/>
          <p:cNvSpPr txBox="1"/>
          <p:nvPr/>
        </p:nvSpPr>
        <p:spPr>
          <a:xfrm>
            <a:off x="1429207" y="3524098"/>
            <a:ext cx="6096305" cy="1810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▎ FORCE DEFINITIONS</a:t>
            </a:r>
            <a:endParaRPr lang="en-US" sz="900" dirty="0"/>
          </a:p>
        </p:txBody>
      </p:sp>
      <p:sp>
        <p:nvSpPr>
          <p:cNvPr id="11" name="Text 8"/>
          <p:cNvSpPr txBox="1"/>
          <p:nvPr/>
        </p:nvSpPr>
        <p:spPr>
          <a:xfrm>
            <a:off x="1429207" y="3762756"/>
            <a:ext cx="6096305" cy="33375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4개의 힘 파라미터가 의미하는 것</a:t>
            </a:r>
            <a:endParaRPr lang="en-US" sz="1800" dirty="0"/>
          </a:p>
        </p:txBody>
      </p:sp>
      <p:sp>
        <p:nvSpPr>
          <p:cNvPr id="12" name="Text 9"/>
          <p:cNvSpPr txBox="1"/>
          <p:nvPr/>
        </p:nvSpPr>
        <p:spPr>
          <a:xfrm>
            <a:off x="1429207" y="4476902"/>
            <a:ext cx="419710" cy="2478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F1</a:t>
            </a:r>
            <a:endParaRPr lang="en-US" sz="1600" dirty="0"/>
          </a:p>
        </p:txBody>
      </p:sp>
      <p:sp>
        <p:nvSpPr>
          <p:cNvPr id="13" name="Text 10"/>
          <p:cNvSpPr txBox="1"/>
          <p:nvPr/>
        </p:nvSpPr>
        <p:spPr>
          <a:xfrm>
            <a:off x="2000707" y="4476902"/>
            <a:ext cx="2857500" cy="2478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유지력 · 클램프 닫힘 위치 유지</a:t>
            </a:r>
            <a:endParaRPr lang="en-US" sz="1300" dirty="0"/>
          </a:p>
        </p:txBody>
      </p:sp>
      <p:sp>
        <p:nvSpPr>
          <p:cNvPr id="14" name="Text 11"/>
          <p:cNvSpPr txBox="1"/>
          <p:nvPr/>
        </p:nvSpPr>
        <p:spPr>
          <a:xfrm>
            <a:off x="2000707" y="4762195"/>
            <a:ext cx="5524805" cy="1911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잠긴 상태에서 클램프가 견디는 반발력</a:t>
            </a:r>
            <a:endParaRPr lang="en-US" sz="1000" dirty="0"/>
          </a:p>
        </p:txBody>
      </p:sp>
      <p:sp>
        <p:nvSpPr>
          <p:cNvPr id="15" name="Text 12"/>
          <p:cNvSpPr txBox="1"/>
          <p:nvPr/>
        </p:nvSpPr>
        <p:spPr>
          <a:xfrm>
            <a:off x="1429207" y="5410505"/>
            <a:ext cx="419710" cy="2478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F2</a:t>
            </a:r>
            <a:endParaRPr lang="en-US" sz="1600" dirty="0"/>
          </a:p>
        </p:txBody>
      </p:sp>
      <p:sp>
        <p:nvSpPr>
          <p:cNvPr id="16" name="Text 13"/>
          <p:cNvSpPr txBox="1"/>
          <p:nvPr/>
        </p:nvSpPr>
        <p:spPr>
          <a:xfrm>
            <a:off x="2000707" y="5410505"/>
            <a:ext cx="2641702" cy="2478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유지력 · 최대치 (short-term)</a:t>
            </a:r>
            <a:endParaRPr lang="en-US" sz="1300" dirty="0"/>
          </a:p>
        </p:txBody>
      </p:sp>
      <p:sp>
        <p:nvSpPr>
          <p:cNvPr id="17" name="Text 14"/>
          <p:cNvSpPr txBox="1"/>
          <p:nvPr/>
        </p:nvSpPr>
        <p:spPr>
          <a:xfrm>
            <a:off x="2000707" y="5695798"/>
            <a:ext cx="5524805" cy="1911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피크 상황에서 클램프의 한계 유지력</a:t>
            </a:r>
            <a:endParaRPr lang="en-US" sz="1000" dirty="0"/>
          </a:p>
        </p:txBody>
      </p:sp>
      <p:sp>
        <p:nvSpPr>
          <p:cNvPr id="18" name="Text 15"/>
          <p:cNvSpPr txBox="1"/>
          <p:nvPr/>
        </p:nvSpPr>
        <p:spPr>
          <a:xfrm>
            <a:off x="1429207" y="6344107"/>
            <a:ext cx="419710" cy="2478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F3</a:t>
            </a:r>
            <a:endParaRPr lang="en-US" sz="1600" dirty="0"/>
          </a:p>
        </p:txBody>
      </p:sp>
      <p:sp>
        <p:nvSpPr>
          <p:cNvPr id="19" name="Text 16"/>
          <p:cNvSpPr txBox="1"/>
          <p:nvPr/>
        </p:nvSpPr>
        <p:spPr>
          <a:xfrm>
            <a:off x="2000707" y="6344107"/>
            <a:ext cx="2551176" cy="2478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클램핑 힘 · 100N 조작력 기준</a:t>
            </a:r>
            <a:endParaRPr lang="en-US" sz="1300" dirty="0"/>
          </a:p>
        </p:txBody>
      </p:sp>
      <p:sp>
        <p:nvSpPr>
          <p:cNvPr id="20" name="Text 17"/>
          <p:cNvSpPr txBox="1"/>
          <p:nvPr/>
        </p:nvSpPr>
        <p:spPr>
          <a:xfrm>
            <a:off x="2000707" y="6629400"/>
            <a:ext cx="5524805" cy="1911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사용자가 표준 조작력을 가할 때 워크피스에 걸리는 힘</a:t>
            </a:r>
            <a:endParaRPr lang="en-US" sz="1000" dirty="0"/>
          </a:p>
        </p:txBody>
      </p:sp>
      <p:sp>
        <p:nvSpPr>
          <p:cNvPr id="21" name="Text 18"/>
          <p:cNvSpPr txBox="1"/>
          <p:nvPr/>
        </p:nvSpPr>
        <p:spPr>
          <a:xfrm>
            <a:off x="1429207" y="7276795"/>
            <a:ext cx="419710" cy="2478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F4</a:t>
            </a:r>
            <a:endParaRPr lang="en-US" sz="1600" dirty="0"/>
          </a:p>
        </p:txBody>
      </p:sp>
      <p:sp>
        <p:nvSpPr>
          <p:cNvPr id="22" name="Text 19"/>
          <p:cNvSpPr txBox="1"/>
          <p:nvPr/>
        </p:nvSpPr>
        <p:spPr>
          <a:xfrm>
            <a:off x="2000707" y="7276795"/>
            <a:ext cx="1723644" cy="2478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클램핑 힘 · 최대치</a:t>
            </a:r>
            <a:endParaRPr lang="en-US" sz="1300" dirty="0"/>
          </a:p>
        </p:txBody>
      </p:sp>
      <p:sp>
        <p:nvSpPr>
          <p:cNvPr id="23" name="Text 20"/>
          <p:cNvSpPr txBox="1"/>
          <p:nvPr/>
        </p:nvSpPr>
        <p:spPr>
          <a:xfrm>
            <a:off x="2000707" y="7563002"/>
            <a:ext cx="5524805" cy="1911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최대 조작력 조건에서 워크피스에 걸리는 힘</a:t>
            </a:r>
            <a:endParaRPr lang="en-US" sz="1000" dirty="0"/>
          </a:p>
        </p:txBody>
      </p:sp>
      <p:sp>
        <p:nvSpPr>
          <p:cNvPr id="24" name="Text 21"/>
          <p:cNvSpPr txBox="1"/>
          <p:nvPr/>
        </p:nvSpPr>
        <p:spPr>
          <a:xfrm>
            <a:off x="1619402" y="8401507"/>
            <a:ext cx="6259982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선정 팁: 워크피스에 필요한 </a:t>
            </a:r>
            <a:pPr algn="l" indent="0" marL="0">
              <a:buNone/>
            </a:pPr>
            <a:r>
              <a:rPr lang="en-US" sz="1100" b="1" dirty="0">
                <a:solidFill>
                  <a:srgbClr val="7BD3E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클램핑 힘(F3/F4)</a:t>
            </a:r>
            <a:pPr algn="l"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과 </a:t>
            </a:r>
            <a:pPr algn="l" indent="0" marL="0">
              <a:buNone/>
            </a:pPr>
            <a:r>
              <a:rPr lang="en-US" sz="1100" b="1" dirty="0">
                <a:solidFill>
                  <a:srgbClr val="7BD3E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유지력(F1/F2)</a:t>
            </a:r>
            <a:pPr algn="l"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을 모두 확인하십시오.</a:t>
            </a:r>
            <a:endParaRPr lang="en-US" sz="1100" dirty="0"/>
          </a:p>
        </p:txBody>
      </p:sp>
      <p:sp>
        <p:nvSpPr>
          <p:cNvPr id="25" name="Text 22"/>
          <p:cNvSpPr txBox="1"/>
          <p:nvPr/>
        </p:nvSpPr>
        <p:spPr>
          <a:xfrm>
            <a:off x="8001000" y="3238805"/>
            <a:ext cx="9144000" cy="1810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▎ FULL SPEC TABLE · from official datasheet</a:t>
            </a:r>
            <a:endParaRPr lang="en-US" sz="9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8001000" y="3534156"/>
          <a:ext cx="9144000" cy="1724558"/>
        </p:xfrm>
        <a:graphic>
          <a:graphicData uri="http://schemas.openxmlformats.org/drawingml/2006/table">
            <a:tbl>
              <a:tblPr/>
              <a:tblGrid>
                <a:gridCol w="1714500"/>
                <a:gridCol w="489204"/>
                <a:gridCol w="1114654"/>
                <a:gridCol w="1143914"/>
                <a:gridCol w="972007"/>
                <a:gridCol w="966521"/>
                <a:gridCol w="737921"/>
                <a:gridCol w="932688"/>
                <a:gridCol w="1071677"/>
              </a:tblGrid>
              <a:tr h="43114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Order No.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14300" marR="114300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홀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M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Hand F.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F1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F2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F3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F4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L (mm)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14300" marB="114300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</a:tr>
              <a:tr h="4311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K0661.005024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14300" marR="114300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50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2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50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M5×25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100 N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650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900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550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620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125.7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11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K0661.006024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14300" marR="114300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50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3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50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M6×35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160 N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1,350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1,900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720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1,200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dirty="0">
                          <a:solidFill>
                            <a:srgbClr val="0B1A2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186.6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</a:tr>
              <a:tr h="4311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B3A7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K0661.008024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14300" marR="114300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50" b="1" dirty="0">
                          <a:solidFill>
                            <a:srgbClr val="0B3A7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3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50" b="1" dirty="0">
                          <a:solidFill>
                            <a:srgbClr val="0B3A7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M8×45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b="1" dirty="0">
                          <a:solidFill>
                            <a:srgbClr val="0B3A7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200 N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b="1" dirty="0">
                          <a:solidFill>
                            <a:srgbClr val="0B3A7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2,000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b="1" dirty="0">
                          <a:solidFill>
                            <a:srgbClr val="0B3A7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2,800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b="1" dirty="0">
                          <a:solidFill>
                            <a:srgbClr val="0B3A7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830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b="1" dirty="0">
                          <a:solidFill>
                            <a:srgbClr val="0B3A7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1,400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50" b="1" dirty="0">
                          <a:solidFill>
                            <a:srgbClr val="0B3A7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223.1</a:t>
                      </a:r>
                      <a:endParaRPr lang="en-US" sz="10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75895" marR="758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7" name="Text 23"/>
          <p:cNvSpPr txBox="1"/>
          <p:nvPr/>
        </p:nvSpPr>
        <p:spPr>
          <a:xfrm>
            <a:off x="8287207" y="6515100"/>
            <a:ext cx="8572500" cy="1810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▎ SELECTION GUIDE · WHICH SIZE FOR WHICH APPLICATION</a:t>
            </a:r>
            <a:endParaRPr lang="en-US" sz="900" dirty="0"/>
          </a:p>
        </p:txBody>
      </p:sp>
      <p:sp>
        <p:nvSpPr>
          <p:cNvPr id="28" name="Text 24"/>
          <p:cNvSpPr txBox="1"/>
          <p:nvPr/>
        </p:nvSpPr>
        <p:spPr>
          <a:xfrm>
            <a:off x="8287207" y="7048195"/>
            <a:ext cx="2762402" cy="1627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b="1" spc="52" kern="0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.005024 · S</a:t>
            </a:r>
            <a:endParaRPr lang="en-US" sz="1000" dirty="0"/>
          </a:p>
        </p:txBody>
      </p:sp>
      <p:sp>
        <p:nvSpPr>
          <p:cNvPr id="29" name="Text 25"/>
          <p:cNvSpPr txBox="1"/>
          <p:nvPr/>
        </p:nvSpPr>
        <p:spPr>
          <a:xfrm>
            <a:off x="8287207" y="7267651"/>
            <a:ext cx="2762402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2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경량 워크피스</a:t>
            </a:r>
            <a:endParaRPr lang="en-US" sz="1200" dirty="0"/>
          </a:p>
        </p:txBody>
      </p:sp>
      <p:sp>
        <p:nvSpPr>
          <p:cNvPr id="30" name="Text 26"/>
          <p:cNvSpPr txBox="1"/>
          <p:nvPr/>
        </p:nvSpPr>
        <p:spPr>
          <a:xfrm>
            <a:off x="8287207" y="7563002"/>
            <a:ext cx="2762402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웨이퍼 트레이, 소형 캐리어, 조립 검사 지그의 위치 유지. F2 900N.</a:t>
            </a:r>
            <a:endParaRPr lang="en-US" sz="1000" dirty="0"/>
          </a:p>
        </p:txBody>
      </p:sp>
      <p:sp>
        <p:nvSpPr>
          <p:cNvPr id="31" name="Text 27"/>
          <p:cNvSpPr txBox="1"/>
          <p:nvPr/>
        </p:nvSpPr>
        <p:spPr>
          <a:xfrm>
            <a:off x="11334902" y="7048195"/>
            <a:ext cx="2762402" cy="1627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b="1" spc="52" kern="0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.006024 · M</a:t>
            </a:r>
            <a:endParaRPr lang="en-US" sz="1000" dirty="0"/>
          </a:p>
        </p:txBody>
      </p:sp>
      <p:sp>
        <p:nvSpPr>
          <p:cNvPr id="32" name="Text 28"/>
          <p:cNvSpPr txBox="1"/>
          <p:nvPr/>
        </p:nvSpPr>
        <p:spPr>
          <a:xfrm>
            <a:off x="11334902" y="7267651"/>
            <a:ext cx="2762402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2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중형 픽스처</a:t>
            </a:r>
            <a:endParaRPr lang="en-US" sz="1200" dirty="0"/>
          </a:p>
        </p:txBody>
      </p:sp>
      <p:sp>
        <p:nvSpPr>
          <p:cNvPr id="33" name="Text 29"/>
          <p:cNvSpPr txBox="1"/>
          <p:nvPr/>
        </p:nvSpPr>
        <p:spPr>
          <a:xfrm>
            <a:off x="11334902" y="7563002"/>
            <a:ext cx="2762402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검사·계측 스테이지, PCB·모듈 조립 픽스처의 표준 클램프. F2 1,900N.</a:t>
            </a:r>
            <a:endParaRPr lang="en-US" sz="1000" dirty="0"/>
          </a:p>
        </p:txBody>
      </p:sp>
      <p:sp>
        <p:nvSpPr>
          <p:cNvPr id="34" name="Text 30"/>
          <p:cNvSpPr txBox="1"/>
          <p:nvPr/>
        </p:nvSpPr>
        <p:spPr>
          <a:xfrm>
            <a:off x="14382598" y="7048195"/>
            <a:ext cx="2762402" cy="1627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b="1" spc="52" kern="0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.008024 · L</a:t>
            </a:r>
            <a:endParaRPr lang="en-US" sz="1000" dirty="0"/>
          </a:p>
        </p:txBody>
      </p:sp>
      <p:sp>
        <p:nvSpPr>
          <p:cNvPr id="35" name="Text 31"/>
          <p:cNvSpPr txBox="1"/>
          <p:nvPr/>
        </p:nvSpPr>
        <p:spPr>
          <a:xfrm>
            <a:off x="14382598" y="7267651"/>
            <a:ext cx="2762402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2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고부하 워크홀딩</a:t>
            </a:r>
            <a:endParaRPr lang="en-US" sz="1200" dirty="0"/>
          </a:p>
        </p:txBody>
      </p:sp>
      <p:sp>
        <p:nvSpPr>
          <p:cNvPr id="36" name="Text 32"/>
          <p:cNvSpPr txBox="1"/>
          <p:nvPr/>
        </p:nvSpPr>
        <p:spPr>
          <a:xfrm>
            <a:off x="14382598" y="7563002"/>
            <a:ext cx="2762402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대형 지그, 로드포트·트랜스퍼 유닛, 중장비 조립 라인. F2 최대 2,800N.</a:t>
            </a:r>
            <a:endParaRPr lang="en-US" sz="1000" dirty="0"/>
          </a:p>
        </p:txBody>
      </p:sp>
      <p:sp>
        <p:nvSpPr>
          <p:cNvPr id="37" name="Text 33"/>
          <p:cNvSpPr txBox="1"/>
          <p:nvPr/>
        </p:nvSpPr>
        <p:spPr>
          <a:xfrm>
            <a:off x="1143000" y="9715500"/>
            <a:ext cx="16002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spc="49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K0661 official datasheet (did.217798) · Horizontal antistatic toggle clamps, straight foot &amp; adjustable clamping spindle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gen-dedup-62634899c5abe9261b566eb30814642d.png">    </p:cNvPr>
          <p:cNvPicPr>
            <a:picLocks noChangeAspect="1"/>
          </p:cNvPicPr>
          <p:nvPr/>
        </p:nvPicPr>
        <p:blipFill>
          <a:blip r:embed="rId1"/>
          <a:srcRect l="-201" r="-201" t="0" b="0"/>
          <a:stretch/>
        </p:blipFill>
        <p:spPr>
          <a:xfrm>
            <a:off x="0" y="0"/>
            <a:ext cx="18288000" cy="7589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143000" y="3238805"/>
            <a:ext cx="7810805" cy="5715000"/>
          </a:xfrm>
          <a:prstGeom prst="rect">
            <a:avLst/>
          </a:prstGeom>
          <a:solidFill>
            <a:srgbClr val="F4F7FB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9144000" y="3238805"/>
            <a:ext cx="3810305" cy="2762402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13144500" y="3238805"/>
            <a:ext cx="4000500" cy="2762402"/>
          </a:xfrm>
          <a:prstGeom prst="rect">
            <a:avLst/>
          </a:prstGeom>
          <a:solidFill>
            <a:srgbClr val="0B3A7A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9144000" y="6191402"/>
            <a:ext cx="3810305" cy="2762402"/>
          </a:xfrm>
          <a:prstGeom prst="rect">
            <a:avLst/>
          </a:prstGeom>
          <a:solidFill>
            <a:srgbClr val="F4F7FB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13144500" y="6191402"/>
            <a:ext cx="4000500" cy="2762402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13144500" y="6191402"/>
            <a:ext cx="4000500" cy="57607"/>
          </a:xfrm>
          <a:prstGeom prst="rect">
            <a:avLst/>
          </a:prstGeom>
          <a:solidFill>
            <a:srgbClr val="00A3C4"/>
          </a:solidFill>
          <a:ln w="12700">
            <a:solidFill>
              <a:srgbClr val="00A3C4">
                <a:alpha val="0"/>
              </a:srgbClr>
            </a:solidFill>
            <a:prstDash val="solid"/>
          </a:ln>
        </p:spPr>
      </p:sp>
      <p:pic>
        <p:nvPicPr>
          <p:cNvPr id="9" name="Image 1" descr="gen-dedup-1585463ab00b7f8562966cec6a91a493.jp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195" y="3429000"/>
            <a:ext cx="7429500" cy="3812262"/>
          </a:xfrm>
          <a:prstGeom prst="rect">
            <a:avLst/>
          </a:prstGeom>
        </p:spPr>
      </p:pic>
      <p:pic>
        <p:nvPicPr>
          <p:cNvPr id="10" name="Image 2" descr="gen-dedup-c14fbab6c3e1c92acad26ac424059bb1.jp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4195" y="3429000"/>
            <a:ext cx="3430937" cy="1619402"/>
          </a:xfrm>
          <a:prstGeom prst="rect">
            <a:avLst/>
          </a:prstGeom>
        </p:spPr>
      </p:pic>
      <p:sp>
        <p:nvSpPr>
          <p:cNvPr id="11" name="Text 6"/>
          <p:cNvSpPr txBox="1"/>
          <p:nvPr/>
        </p:nvSpPr>
        <p:spPr>
          <a:xfrm>
            <a:off x="1143000" y="609905"/>
            <a:ext cx="1047811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300" b="1" spc="432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09 · SUPPORT / POSITIONING / STOP ELEMENTS · OVERVIEW</a:t>
            </a:r>
            <a:endParaRPr lang="en-US" sz="1300" dirty="0"/>
          </a:p>
        </p:txBody>
      </p:sp>
      <p:sp>
        <p:nvSpPr>
          <p:cNvPr id="12" name="Text 7"/>
          <p:cNvSpPr txBox="1"/>
          <p:nvPr/>
        </p:nvSpPr>
        <p:spPr>
          <a:xfrm>
            <a:off x="15430500" y="609905"/>
            <a:ext cx="1714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r" indent="0" marL="0">
              <a:buNone/>
            </a:pPr>
            <a:r>
              <a:rPr lang="en-US" sz="1300" b="1" spc="243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09 / 18</a:t>
            </a:r>
            <a:endParaRPr lang="en-US" sz="1300" dirty="0"/>
          </a:p>
        </p:txBody>
      </p:sp>
      <p:sp>
        <p:nvSpPr>
          <p:cNvPr id="13" name="Text 8"/>
          <p:cNvSpPr txBox="1"/>
          <p:nvPr/>
        </p:nvSpPr>
        <p:spPr>
          <a:xfrm>
            <a:off x="1143000" y="1143000"/>
            <a:ext cx="15240305" cy="6291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500" b="1" spc="-90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서포트 · 포지셔닝 · </a:t>
            </a:r>
            <a:pPr algn="l" indent="0" marL="0">
              <a:buNone/>
            </a:pPr>
            <a:r>
              <a:rPr lang="en-US" sz="4500" b="1" spc="-90" kern="0" dirty="0">
                <a:solidFill>
                  <a:srgbClr val="1560B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스톱 엘리먼트</a:t>
            </a:r>
            <a:endParaRPr lang="en-US" sz="4500" dirty="0"/>
          </a:p>
        </p:txBody>
      </p:sp>
      <p:sp>
        <p:nvSpPr>
          <p:cNvPr id="14" name="Text 9"/>
          <p:cNvSpPr txBox="1"/>
          <p:nvPr/>
        </p:nvSpPr>
        <p:spPr>
          <a:xfrm>
            <a:off x="1143000" y="1886407"/>
            <a:ext cx="15240305" cy="2953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픽스처 제작과 공작기계 설계에서 워크피스를 균형 있게 지지하는 신뢰성의 기준.</a:t>
            </a:r>
            <a:endParaRPr lang="en-US" sz="1600" dirty="0"/>
          </a:p>
        </p:txBody>
      </p:sp>
      <p:sp>
        <p:nvSpPr>
          <p:cNvPr id="15" name="Text 10"/>
          <p:cNvSpPr txBox="1"/>
          <p:nvPr/>
        </p:nvSpPr>
        <p:spPr>
          <a:xfrm>
            <a:off x="1524305" y="7524598"/>
            <a:ext cx="7049110" cy="1810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▎ KIPP ON RECORD</a:t>
            </a:r>
            <a:endParaRPr lang="en-US" sz="900" dirty="0"/>
          </a:p>
        </p:txBody>
      </p:sp>
      <p:sp>
        <p:nvSpPr>
          <p:cNvPr id="16" name="Text 11"/>
          <p:cNvSpPr txBox="1"/>
          <p:nvPr/>
        </p:nvSpPr>
        <p:spPr>
          <a:xfrm>
            <a:off x="1524305" y="7800746"/>
            <a:ext cx="7049110" cy="5907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50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"픽스처 제작·공작기계 제조에서 워크피스의 </a:t>
            </a:r>
            <a:pPr algn="l" indent="0" marL="0">
              <a:buNone/>
            </a:pPr>
            <a:r>
              <a:rPr lang="en-US" sz="1500" b="1" dirty="0">
                <a:solidFill>
                  <a:srgbClr val="1560B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신뢰성 있는 지지</a:t>
            </a:r>
            <a:pPr algn="l" indent="0" marL="0">
              <a:buNone/>
            </a:pPr>
            <a:r>
              <a:rPr lang="en-US" sz="150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와 </a:t>
            </a:r>
            <a:pPr algn="l" indent="0" marL="0">
              <a:buNone/>
            </a:pPr>
            <a:r>
              <a:rPr lang="en-US" sz="1500" b="1" dirty="0">
                <a:solidFill>
                  <a:srgbClr val="1560B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클램핑 시 균형 잡힌 서포트</a:t>
            </a:r>
            <a:pPr algn="l" indent="0" marL="0">
              <a:buNone/>
            </a:pPr>
            <a:r>
              <a:rPr lang="en-US" sz="150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를 가능하게 합니다."</a:t>
            </a:r>
            <a:endParaRPr lang="en-US" sz="1500" dirty="0"/>
          </a:p>
        </p:txBody>
      </p:sp>
      <p:sp>
        <p:nvSpPr>
          <p:cNvPr id="17" name="Text 12"/>
          <p:cNvSpPr txBox="1"/>
          <p:nvPr/>
        </p:nvSpPr>
        <p:spPr>
          <a:xfrm>
            <a:off x="9334195" y="5201107"/>
            <a:ext cx="3429000" cy="14356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16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DIN 6321</a:t>
            </a:r>
            <a:endParaRPr lang="en-US" sz="900" dirty="0"/>
          </a:p>
        </p:txBody>
      </p:sp>
      <p:sp>
        <p:nvSpPr>
          <p:cNvPr id="18" name="Text 13"/>
          <p:cNvSpPr txBox="1"/>
          <p:nvPr/>
        </p:nvSpPr>
        <p:spPr>
          <a:xfrm>
            <a:off x="9334195" y="5400446"/>
            <a:ext cx="3429000" cy="2770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로케이팅 핀 · 레스트 패드</a:t>
            </a:r>
            <a:endParaRPr lang="en-US" sz="1500" dirty="0"/>
          </a:p>
        </p:txBody>
      </p:sp>
      <p:sp>
        <p:nvSpPr>
          <p:cNvPr id="19" name="Text 14"/>
          <p:cNvSpPr txBox="1"/>
          <p:nvPr/>
        </p:nvSpPr>
        <p:spPr>
          <a:xfrm>
            <a:off x="9334195" y="5715000"/>
            <a:ext cx="3429000" cy="1810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6B7A8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웨이퍼 캐리어·트레이의 반복 위치결정</a:t>
            </a:r>
            <a:endParaRPr lang="en-US" sz="900" dirty="0"/>
          </a:p>
        </p:txBody>
      </p:sp>
      <p:sp>
        <p:nvSpPr>
          <p:cNvPr id="20" name="Text 15"/>
          <p:cNvSpPr txBox="1"/>
          <p:nvPr/>
        </p:nvSpPr>
        <p:spPr>
          <a:xfrm>
            <a:off x="13430707" y="3581705"/>
            <a:ext cx="3429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34" kern="0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02 · FIXTURE FEET</a:t>
            </a:r>
            <a:endParaRPr lang="en-US" sz="900" dirty="0"/>
          </a:p>
        </p:txBody>
      </p:sp>
      <p:sp>
        <p:nvSpPr>
          <p:cNvPr id="21" name="Text 16"/>
          <p:cNvSpPr txBox="1"/>
          <p:nvPr/>
        </p:nvSpPr>
        <p:spPr>
          <a:xfrm>
            <a:off x="13430707" y="3829507"/>
            <a:ext cx="3429000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픽스처 풋</a:t>
            </a:r>
            <a:pPr algn="l" indent="0" marL="0">
              <a:buNone/>
            </a:pPr>
            <a:endParaRPr lang="en-US" sz="1800" dirty="0"/>
          </a:p>
          <a:p>
            <a:pPr algn="l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&amp; 내부 나사 서포트</a:t>
            </a:r>
            <a:endParaRPr lang="en-US" sz="1800" dirty="0"/>
          </a:p>
        </p:txBody>
      </p:sp>
      <p:sp>
        <p:nvSpPr>
          <p:cNvPr id="22" name="Text 17"/>
          <p:cNvSpPr txBox="1"/>
          <p:nvPr/>
        </p:nvSpPr>
        <p:spPr>
          <a:xfrm>
            <a:off x="13430707" y="4515307"/>
            <a:ext cx="3429000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조립 지그와 검사 픽스처의 안정적인 지지대. 정밀한 높이 조절과 견고한 마운팅.</a:t>
            </a:r>
            <a:endParaRPr lang="en-US" sz="1100" dirty="0"/>
          </a:p>
        </p:txBody>
      </p:sp>
      <p:sp>
        <p:nvSpPr>
          <p:cNvPr id="23" name="Text 18"/>
          <p:cNvSpPr txBox="1"/>
          <p:nvPr/>
        </p:nvSpPr>
        <p:spPr>
          <a:xfrm>
            <a:off x="9430207" y="6534302"/>
            <a:ext cx="3238805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34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03 · ADJUSTABLE STOPS</a:t>
            </a:r>
            <a:endParaRPr lang="en-US" sz="900" dirty="0"/>
          </a:p>
        </p:txBody>
      </p:sp>
      <p:sp>
        <p:nvSpPr>
          <p:cNvPr id="24" name="Text 19"/>
          <p:cNvSpPr txBox="1"/>
          <p:nvPr/>
        </p:nvSpPr>
        <p:spPr>
          <a:xfrm>
            <a:off x="9430207" y="6782105"/>
            <a:ext cx="3238805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조절식 스톱</a:t>
            </a:r>
            <a:pPr algn="l" indent="0" marL="0">
              <a:buNone/>
            </a:pPr>
            <a:endParaRPr lang="en-US" sz="1800" dirty="0"/>
          </a:p>
          <a:p>
            <a:pPr algn="l" indent="0" marL="0">
              <a:buNone/>
            </a:pPr>
            <a:r>
              <a:rPr lang="en-US" sz="18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(엔드-포지션 피드백)</a:t>
            </a:r>
            <a:endParaRPr lang="en-US" sz="1800" dirty="0"/>
          </a:p>
        </p:txBody>
      </p:sp>
      <p:sp>
        <p:nvSpPr>
          <p:cNvPr id="25" name="Text 20"/>
          <p:cNvSpPr txBox="1"/>
          <p:nvPr/>
        </p:nvSpPr>
        <p:spPr>
          <a:xfrm>
            <a:off x="9430207" y="7467905"/>
            <a:ext cx="3238805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스테인리스 · 스테이터스 센서 옵션 · 이송 컨베이어와 검사 스테이지의 정지 위치 재현성 확보.</a:t>
            </a:r>
            <a:endParaRPr lang="en-US" sz="1100" dirty="0"/>
          </a:p>
        </p:txBody>
      </p:sp>
      <p:sp>
        <p:nvSpPr>
          <p:cNvPr id="26" name="Text 21"/>
          <p:cNvSpPr txBox="1"/>
          <p:nvPr/>
        </p:nvSpPr>
        <p:spPr>
          <a:xfrm>
            <a:off x="13430707" y="6534302"/>
            <a:ext cx="3429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34" kern="0" dirty="0">
                <a:solidFill>
                  <a:srgbClr val="00A3C4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04 · HYDRAULIC SUPPORTS</a:t>
            </a:r>
            <a:endParaRPr lang="en-US" sz="900" dirty="0"/>
          </a:p>
        </p:txBody>
      </p:sp>
      <p:sp>
        <p:nvSpPr>
          <p:cNvPr id="27" name="Text 22"/>
          <p:cNvSpPr txBox="1"/>
          <p:nvPr/>
        </p:nvSpPr>
        <p:spPr>
          <a:xfrm>
            <a:off x="13430707" y="6782105"/>
            <a:ext cx="3429000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유압식 서포트</a:t>
            </a:r>
            <a:pPr algn="l" indent="0" marL="0">
              <a:buNone/>
            </a:pPr>
            <a:endParaRPr lang="en-US" sz="1800" dirty="0"/>
          </a:p>
          <a:p>
            <a:pPr algn="l" indent="0" marL="0">
              <a:buNone/>
            </a:pPr>
            <a:r>
              <a:rPr lang="en-US" sz="18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(스프링 리턴)</a:t>
            </a:r>
            <a:endParaRPr lang="en-US" sz="1800" dirty="0"/>
          </a:p>
        </p:txBody>
      </p:sp>
      <p:sp>
        <p:nvSpPr>
          <p:cNvPr id="28" name="Text 23"/>
          <p:cNvSpPr txBox="1"/>
          <p:nvPr/>
        </p:nvSpPr>
        <p:spPr>
          <a:xfrm>
            <a:off x="13430707" y="7467905"/>
            <a:ext cx="3429000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단동식 스크류온 방식 · 얇은 워크피스 처짐 방지 · 정밀 가공 스테이지의 국부 지지.</a:t>
            </a:r>
            <a:endParaRPr lang="en-US" sz="1100" dirty="0"/>
          </a:p>
        </p:txBody>
      </p:sp>
      <p:sp>
        <p:nvSpPr>
          <p:cNvPr id="29" name="Text 24"/>
          <p:cNvSpPr txBox="1"/>
          <p:nvPr/>
        </p:nvSpPr>
        <p:spPr>
          <a:xfrm>
            <a:off x="1143000" y="9715500"/>
            <a:ext cx="16002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spc="49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KIPP · Support elements / positioning elements / stop elements category (kipp.com/ie/en/Products/Operating-parts-standard-elements/Support-elements-positioning-elements-stop-elements.html)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gen-dedup-62634899c5abe9261b566eb30814642d.png">    </p:cNvPr>
          <p:cNvPicPr>
            <a:picLocks noChangeAspect="1"/>
          </p:cNvPicPr>
          <p:nvPr/>
        </p:nvPicPr>
        <p:blipFill>
          <a:blip r:embed="rId1"/>
          <a:srcRect l="-201" r="-201" t="0" b="0"/>
          <a:stretch/>
        </p:blipFill>
        <p:spPr>
          <a:xfrm>
            <a:off x="0" y="0"/>
            <a:ext cx="18288000" cy="7589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143000" y="3238805"/>
            <a:ext cx="7810805" cy="2762402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9144000" y="3238805"/>
            <a:ext cx="8001000" cy="2762402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1143000" y="6191402"/>
            <a:ext cx="7810805" cy="2762402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9144000" y="6191402"/>
            <a:ext cx="8001000" cy="2762402"/>
          </a:xfrm>
          <a:prstGeom prst="rect">
            <a:avLst/>
          </a:prstGeom>
          <a:solidFill>
            <a:srgbClr val="0B3A7A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7" name="Image 1" descr="gen-dedup-99f08aa0c3aa5a1c4547d2fc062d2bef.png">    </p:cNvPr>
          <p:cNvPicPr>
            <a:picLocks noChangeAspect="1"/>
          </p:cNvPicPr>
          <p:nvPr/>
        </p:nvPicPr>
        <p:blipFill>
          <a:blip r:embed="rId2"/>
          <a:srcRect l="0" r="0" t="-204" b="-204"/>
          <a:stretch/>
        </p:blipFill>
        <p:spPr>
          <a:xfrm>
            <a:off x="1143000" y="3238805"/>
            <a:ext cx="75895" cy="2762402"/>
          </a:xfrm>
          <a:prstGeom prst="rect">
            <a:avLst/>
          </a:prstGeom>
        </p:spPr>
      </p:pic>
      <p:pic>
        <p:nvPicPr>
          <p:cNvPr id="8" name="Image 2" descr="gen-dedup-fc8ff3892ae27a25f74fdb078297ca6f.png">    </p:cNvPr>
          <p:cNvPicPr>
            <a:picLocks noChangeAspect="1"/>
          </p:cNvPicPr>
          <p:nvPr/>
        </p:nvPicPr>
        <p:blipFill>
          <a:blip r:embed="rId3"/>
          <a:srcRect l="0" r="0" t="-204" b="-204"/>
          <a:stretch/>
        </p:blipFill>
        <p:spPr>
          <a:xfrm>
            <a:off x="9144000" y="3238805"/>
            <a:ext cx="75895" cy="2762402"/>
          </a:xfrm>
          <a:prstGeom prst="rect">
            <a:avLst/>
          </a:prstGeom>
        </p:spPr>
      </p:pic>
      <p:pic>
        <p:nvPicPr>
          <p:cNvPr id="9" name="Image 3" descr="gen-dedup-8eb538854c21db0a1b4761ad206561f3.png">    </p:cNvPr>
          <p:cNvPicPr>
            <a:picLocks noChangeAspect="1"/>
          </p:cNvPicPr>
          <p:nvPr/>
        </p:nvPicPr>
        <p:blipFill>
          <a:blip r:embed="rId4"/>
          <a:srcRect l="0" r="0" t="-204" b="-204"/>
          <a:stretch/>
        </p:blipFill>
        <p:spPr>
          <a:xfrm>
            <a:off x="1143000" y="6191402"/>
            <a:ext cx="75895" cy="2762402"/>
          </a:xfrm>
          <a:prstGeom prst="rect">
            <a:avLst/>
          </a:prstGeom>
        </p:spPr>
      </p:pic>
      <p:sp>
        <p:nvSpPr>
          <p:cNvPr id="10" name="Text 4"/>
          <p:cNvSpPr txBox="1"/>
          <p:nvPr/>
        </p:nvSpPr>
        <p:spPr>
          <a:xfrm>
            <a:off x="1143000" y="609905"/>
            <a:ext cx="114300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300" b="1" spc="432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10 · SUPPORT ELEMENTS IN FIXTURES &amp; PRECISION INTERFACES</a:t>
            </a:r>
            <a:endParaRPr lang="en-US" sz="1300" dirty="0"/>
          </a:p>
        </p:txBody>
      </p:sp>
      <p:sp>
        <p:nvSpPr>
          <p:cNvPr id="11" name="Text 5"/>
          <p:cNvSpPr txBox="1"/>
          <p:nvPr/>
        </p:nvSpPr>
        <p:spPr>
          <a:xfrm>
            <a:off x="15430500" y="609905"/>
            <a:ext cx="1714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r" indent="0" marL="0">
              <a:buNone/>
            </a:pPr>
            <a:r>
              <a:rPr lang="en-US" sz="1300" b="1" spc="243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10 / 18</a:t>
            </a:r>
            <a:endParaRPr lang="en-US" sz="1300" dirty="0"/>
          </a:p>
        </p:txBody>
      </p:sp>
      <p:sp>
        <p:nvSpPr>
          <p:cNvPr id="12" name="Text 6"/>
          <p:cNvSpPr txBox="1"/>
          <p:nvPr/>
        </p:nvSpPr>
        <p:spPr>
          <a:xfrm>
            <a:off x="1143000" y="1143000"/>
            <a:ext cx="15240305" cy="6291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500" b="1" spc="-90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픽스처·정밀 인터페이스의 </a:t>
            </a:r>
            <a:pPr algn="l" indent="0" marL="0">
              <a:buNone/>
            </a:pPr>
            <a:r>
              <a:rPr lang="en-US" sz="4500" b="1" spc="-90" kern="0" dirty="0">
                <a:solidFill>
                  <a:srgbClr val="1560B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서포트 활용</a:t>
            </a:r>
            <a:endParaRPr lang="en-US" sz="4500" dirty="0"/>
          </a:p>
        </p:txBody>
      </p:sp>
      <p:sp>
        <p:nvSpPr>
          <p:cNvPr id="13" name="Text 7"/>
          <p:cNvSpPr txBox="1"/>
          <p:nvPr/>
        </p:nvSpPr>
        <p:spPr>
          <a:xfrm>
            <a:off x="1143000" y="1886407"/>
            <a:ext cx="15240305" cy="2953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균형 잡힌 지지 · 처짐 방지 · 반복 위치 결정 — 반도체 검사·조립 스테이지의 기본기.</a:t>
            </a:r>
            <a:endParaRPr lang="en-US" sz="1600" dirty="0"/>
          </a:p>
        </p:txBody>
      </p:sp>
      <p:sp>
        <p:nvSpPr>
          <p:cNvPr id="14" name="Text 8"/>
          <p:cNvSpPr txBox="1"/>
          <p:nvPr/>
        </p:nvSpPr>
        <p:spPr>
          <a:xfrm>
            <a:off x="1524305" y="3581705"/>
            <a:ext cx="7239305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USE CASE 01 · WORKPIECE SUPPORT</a:t>
            </a:r>
            <a:endParaRPr lang="en-US" sz="900" dirty="0"/>
          </a:p>
        </p:txBody>
      </p:sp>
      <p:sp>
        <p:nvSpPr>
          <p:cNvPr id="15" name="Text 9"/>
          <p:cNvSpPr txBox="1"/>
          <p:nvPr/>
        </p:nvSpPr>
        <p:spPr>
          <a:xfrm>
            <a:off x="1524305" y="3810305"/>
            <a:ext cx="7239305" cy="32461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얇은 워크피스의 균형 잡힌 지지</a:t>
            </a:r>
            <a:endParaRPr lang="en-US" sz="2100" dirty="0"/>
          </a:p>
        </p:txBody>
      </p:sp>
      <p:sp>
        <p:nvSpPr>
          <p:cNvPr id="16" name="Text 10"/>
          <p:cNvSpPr txBox="1"/>
          <p:nvPr/>
        </p:nvSpPr>
        <p:spPr>
          <a:xfrm>
            <a:off x="1524305" y="4499762"/>
            <a:ext cx="7239305" cy="79644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980"/>
              </a:lnSpc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웨이퍼 트레이·PCB 등 얇은 부품의 </a:t>
            </a:r>
            <a:pPr algn="l" indent="0" marL="0">
              <a:lnSpc>
                <a:spcPts val="1980"/>
              </a:lnSpc>
              <a:buNone/>
            </a:pPr>
            <a:r>
              <a:rPr lang="en-US" sz="12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처짐 방지</a:t>
            </a:r>
            <a:pPr algn="l" indent="0" marL="0">
              <a:lnSpc>
                <a:spcPts val="1980"/>
              </a:lnSpc>
              <a:buNone/>
            </a:pPr>
            <a:endParaRPr lang="en-US" sz="1200" dirty="0"/>
          </a:p>
          <a:p>
            <a:pPr algn="l" indent="0" marL="0">
              <a:lnSpc>
                <a:spcPts val="1980"/>
              </a:lnSpc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유압식 서포트 (스크류온, 스프링 리턴)로 국부 지지 후 잠금</a:t>
            </a:r>
            <a:pPr algn="l" indent="0" marL="0">
              <a:lnSpc>
                <a:spcPts val="1980"/>
              </a:lnSpc>
              <a:buNone/>
            </a:pPr>
            <a:endParaRPr lang="en-US" sz="1200" dirty="0"/>
          </a:p>
          <a:p>
            <a:pPr algn="l" indent="0" marL="0">
              <a:lnSpc>
                <a:spcPts val="1980"/>
              </a:lnSpc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클램핑 힘이 정확히 지지점에 전달되어 </a:t>
            </a:r>
            <a:pPr algn="l" indent="0" marL="0">
              <a:lnSpc>
                <a:spcPts val="1980"/>
              </a:lnSpc>
              <a:buNone/>
            </a:pPr>
            <a:r>
              <a:rPr lang="en-US" sz="12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가공·검사 정밀도 확보</a:t>
            </a:r>
            <a:endParaRPr lang="en-US" sz="1200" dirty="0"/>
          </a:p>
        </p:txBody>
      </p:sp>
      <p:sp>
        <p:nvSpPr>
          <p:cNvPr id="17" name="Text 11"/>
          <p:cNvSpPr txBox="1"/>
          <p:nvPr/>
        </p:nvSpPr>
        <p:spPr>
          <a:xfrm>
            <a:off x="9525305" y="3581705"/>
            <a:ext cx="74295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USE CASE 02 · LOCATING &amp; DATUM</a:t>
            </a:r>
            <a:endParaRPr lang="en-US" sz="900" dirty="0"/>
          </a:p>
        </p:txBody>
      </p:sp>
      <p:sp>
        <p:nvSpPr>
          <p:cNvPr id="18" name="Text 12"/>
          <p:cNvSpPr txBox="1"/>
          <p:nvPr/>
        </p:nvSpPr>
        <p:spPr>
          <a:xfrm>
            <a:off x="9525305" y="3810305"/>
            <a:ext cx="7429500" cy="32461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데이텀 재현성 · DIN 6321 로케이팅 핀</a:t>
            </a:r>
            <a:endParaRPr lang="en-US" sz="2100" dirty="0"/>
          </a:p>
        </p:txBody>
      </p:sp>
      <p:sp>
        <p:nvSpPr>
          <p:cNvPr id="19" name="Text 13"/>
          <p:cNvSpPr txBox="1"/>
          <p:nvPr/>
        </p:nvSpPr>
        <p:spPr>
          <a:xfrm>
            <a:off x="9525305" y="4499762"/>
            <a:ext cx="7429500" cy="79644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980"/>
              </a:lnSpc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</a:t>
            </a:r>
            <a:pPr algn="l" indent="0" marL="0">
              <a:lnSpc>
                <a:spcPts val="1980"/>
              </a:lnSpc>
              <a:buNone/>
            </a:pPr>
            <a:r>
              <a:rPr lang="en-US" sz="12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DIN 6321</a:t>
            </a:r>
            <a:pPr algn="l" indent="0" marL="0">
              <a:lnSpc>
                <a:spcPts val="1980"/>
              </a:lnSpc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로케이팅 핀 · 레스트 패드 규격</a:t>
            </a:r>
            <a:pPr algn="l" indent="0" marL="0">
              <a:lnSpc>
                <a:spcPts val="1980"/>
              </a:lnSpc>
              <a:buNone/>
            </a:pPr>
            <a:endParaRPr lang="en-US" sz="1200" dirty="0"/>
          </a:p>
          <a:p>
            <a:pPr algn="l" indent="0" marL="0">
              <a:lnSpc>
                <a:spcPts val="1980"/>
              </a:lnSpc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워크피스 데이텀 기준 반복 재현 (2핀 위치결정)</a:t>
            </a:r>
            <a:pPr algn="l" indent="0" marL="0">
              <a:lnSpc>
                <a:spcPts val="1980"/>
              </a:lnSpc>
              <a:buNone/>
            </a:pPr>
            <a:endParaRPr lang="en-US" sz="1200" dirty="0"/>
          </a:p>
          <a:p>
            <a:pPr algn="l" indent="0" marL="0">
              <a:lnSpc>
                <a:spcPts val="1980"/>
              </a:lnSpc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검사·계측 픽스처의 반복 정밀도 관리</a:t>
            </a:r>
            <a:endParaRPr lang="en-US" sz="1200" dirty="0"/>
          </a:p>
        </p:txBody>
      </p:sp>
      <p:sp>
        <p:nvSpPr>
          <p:cNvPr id="20" name="Text 14"/>
          <p:cNvSpPr txBox="1"/>
          <p:nvPr/>
        </p:nvSpPr>
        <p:spPr>
          <a:xfrm>
            <a:off x="1524305" y="6534302"/>
            <a:ext cx="7239305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00A3C4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USE CASE 03 · ADJUSTABLE STOPS</a:t>
            </a:r>
            <a:endParaRPr lang="en-US" sz="900" dirty="0"/>
          </a:p>
        </p:txBody>
      </p:sp>
      <p:sp>
        <p:nvSpPr>
          <p:cNvPr id="21" name="Text 15"/>
          <p:cNvSpPr txBox="1"/>
          <p:nvPr/>
        </p:nvSpPr>
        <p:spPr>
          <a:xfrm>
            <a:off x="1524305" y="6762902"/>
            <a:ext cx="7239305" cy="32461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이송·정지 위치의 재현 (엔드-포지션 피드백)</a:t>
            </a:r>
            <a:endParaRPr lang="en-US" sz="2100" dirty="0"/>
          </a:p>
        </p:txBody>
      </p:sp>
      <p:sp>
        <p:nvSpPr>
          <p:cNvPr id="22" name="Text 16"/>
          <p:cNvSpPr txBox="1"/>
          <p:nvPr/>
        </p:nvSpPr>
        <p:spPr>
          <a:xfrm>
            <a:off x="1524305" y="7453274"/>
            <a:ext cx="7239305" cy="79644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980"/>
              </a:lnSpc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조절식 스톱 + 스테이터스 센서 옵션 (K0581 계열)</a:t>
            </a:r>
            <a:pPr algn="l" indent="0" marL="0">
              <a:lnSpc>
                <a:spcPts val="1980"/>
              </a:lnSpc>
              <a:buNone/>
            </a:pPr>
            <a:endParaRPr lang="en-US" sz="1200" dirty="0"/>
          </a:p>
          <a:p>
            <a:pPr algn="l" indent="0" marL="0">
              <a:lnSpc>
                <a:spcPts val="1980"/>
              </a:lnSpc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컨베이어·트랜스퍼 유닛의 정지 위치 반복성 확보</a:t>
            </a:r>
            <a:pPr algn="l" indent="0" marL="0">
              <a:lnSpc>
                <a:spcPts val="1980"/>
              </a:lnSpc>
              <a:buNone/>
            </a:pPr>
            <a:endParaRPr lang="en-US" sz="1200" dirty="0"/>
          </a:p>
          <a:p>
            <a:pPr algn="l" indent="0" marL="0">
              <a:lnSpc>
                <a:spcPts val="1980"/>
              </a:lnSpc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</a:t>
            </a:r>
            <a:pPr algn="l" indent="0" marL="0">
              <a:lnSpc>
                <a:spcPts val="1980"/>
              </a:lnSpc>
              <a:buNone/>
            </a:pPr>
            <a:r>
              <a:rPr lang="en-US" sz="12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스테인리스</a:t>
            </a:r>
            <a:pPr algn="l" indent="0" marL="0">
              <a:lnSpc>
                <a:spcPts val="1980"/>
              </a:lnSpc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로 클린·부식 환경 대응</a:t>
            </a:r>
            <a:endParaRPr lang="en-US" sz="1200" dirty="0"/>
          </a:p>
        </p:txBody>
      </p:sp>
      <p:sp>
        <p:nvSpPr>
          <p:cNvPr id="23" name="Text 17"/>
          <p:cNvSpPr txBox="1"/>
          <p:nvPr/>
        </p:nvSpPr>
        <p:spPr>
          <a:xfrm>
            <a:off x="9525305" y="6534302"/>
            <a:ext cx="74295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USE CASE 04 · FIXTURE FEET</a:t>
            </a:r>
            <a:endParaRPr lang="en-US" sz="900" dirty="0"/>
          </a:p>
        </p:txBody>
      </p:sp>
      <p:sp>
        <p:nvSpPr>
          <p:cNvPr id="24" name="Text 18"/>
          <p:cNvSpPr txBox="1"/>
          <p:nvPr/>
        </p:nvSpPr>
        <p:spPr>
          <a:xfrm>
            <a:off x="9525305" y="6762902"/>
            <a:ext cx="7429500" cy="32461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픽스처 풋 · 내부 나사 서포트</a:t>
            </a:r>
            <a:endParaRPr lang="en-US" sz="2100" dirty="0"/>
          </a:p>
        </p:txBody>
      </p:sp>
      <p:sp>
        <p:nvSpPr>
          <p:cNvPr id="25" name="Text 19"/>
          <p:cNvSpPr txBox="1"/>
          <p:nvPr/>
        </p:nvSpPr>
        <p:spPr>
          <a:xfrm>
            <a:off x="9525305" y="7453274"/>
            <a:ext cx="7429500" cy="79644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980"/>
              </a:lnSpc>
              <a:buNone/>
            </a:pPr>
            <a:r>
              <a:rPr lang="en-US" sz="12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픽스처 베이스 마운팅 표준화</a:t>
            </a:r>
            <a:pPr algn="l" indent="0" marL="0">
              <a:lnSpc>
                <a:spcPts val="1980"/>
              </a:lnSpc>
              <a:buNone/>
            </a:pPr>
            <a:endParaRPr lang="en-US" sz="1200" dirty="0"/>
          </a:p>
          <a:p>
            <a:pPr algn="l" indent="0" marL="0">
              <a:lnSpc>
                <a:spcPts val="1980"/>
              </a:lnSpc>
              <a:buNone/>
            </a:pPr>
            <a:r>
              <a:rPr lang="en-US" sz="12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정밀 </a:t>
            </a:r>
            <a:pPr algn="l" indent="0" marL="0">
              <a:lnSpc>
                <a:spcPts val="198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높이 조절</a:t>
            </a:r>
            <a:pPr algn="l" indent="0" marL="0">
              <a:lnSpc>
                <a:spcPts val="1980"/>
              </a:lnSpc>
              <a:buNone/>
            </a:pPr>
            <a:r>
              <a:rPr lang="en-US" sz="12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로 워크피스 평행도 확보</a:t>
            </a:r>
            <a:pPr algn="l" indent="0" marL="0">
              <a:lnSpc>
                <a:spcPts val="1980"/>
              </a:lnSpc>
              <a:buNone/>
            </a:pPr>
            <a:endParaRPr lang="en-US" sz="1200" dirty="0"/>
          </a:p>
          <a:p>
            <a:pPr algn="l" indent="0" marL="0">
              <a:lnSpc>
                <a:spcPts val="1980"/>
              </a:lnSpc>
              <a:buNone/>
            </a:pPr>
            <a:r>
              <a:rPr lang="en-US" sz="12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조립·검사 지그의 안정적인 </a:t>
            </a:r>
            <a:pPr algn="l" indent="0" marL="0">
              <a:lnSpc>
                <a:spcPts val="198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지지대</a:t>
            </a:r>
            <a:endParaRPr lang="en-US" sz="1200" dirty="0"/>
          </a:p>
        </p:txBody>
      </p:sp>
      <p:sp>
        <p:nvSpPr>
          <p:cNvPr id="26" name="Text 20"/>
          <p:cNvSpPr txBox="1"/>
          <p:nvPr/>
        </p:nvSpPr>
        <p:spPr>
          <a:xfrm>
            <a:off x="1143000" y="9715500"/>
            <a:ext cx="16002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spc="49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KIPP Support / positioning / stop elements category · Adjustable stops with end-position feedback (K0581)</a:t>
            </a:r>
            <a:endParaRPr lang="en-US" sz="9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gen-dedup-62634899c5abe9261b566eb30814642d.png">    </p:cNvPr>
          <p:cNvPicPr>
            <a:picLocks noChangeAspect="1"/>
          </p:cNvPicPr>
          <p:nvPr/>
        </p:nvPicPr>
        <p:blipFill>
          <a:blip r:embed="rId1"/>
          <a:srcRect l="-201" r="-201" t="0" b="0"/>
          <a:stretch/>
        </p:blipFill>
        <p:spPr>
          <a:xfrm>
            <a:off x="0" y="0"/>
            <a:ext cx="18288000" cy="7589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143000" y="3238805"/>
            <a:ext cx="7239305" cy="5715000"/>
          </a:xfrm>
          <a:prstGeom prst="rect">
            <a:avLst/>
          </a:prstGeom>
          <a:solidFill>
            <a:srgbClr val="F4F7FB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8572500" y="3238805"/>
            <a:ext cx="4190695" cy="2762402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12954305" y="3238805"/>
            <a:ext cx="4190695" cy="2762402"/>
          </a:xfrm>
          <a:prstGeom prst="rect">
            <a:avLst/>
          </a:prstGeom>
          <a:solidFill>
            <a:srgbClr val="0B3A7A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8572500" y="6191402"/>
            <a:ext cx="4190695" cy="2762402"/>
          </a:xfrm>
          <a:prstGeom prst="rect">
            <a:avLst/>
          </a:prstGeom>
          <a:solidFill>
            <a:srgbClr val="0B3A7A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12954305" y="6191402"/>
            <a:ext cx="4190695" cy="2762402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12954305" y="6191402"/>
            <a:ext cx="4190695" cy="57607"/>
          </a:xfrm>
          <a:prstGeom prst="rect">
            <a:avLst/>
          </a:prstGeom>
          <a:solidFill>
            <a:srgbClr val="00A3C4"/>
          </a:solidFill>
          <a:ln w="12700">
            <a:solidFill>
              <a:srgbClr val="00A3C4">
                <a:alpha val="0"/>
              </a:srgbClr>
            </a:solidFill>
            <a:prstDash val="solid"/>
          </a:ln>
        </p:spPr>
      </p:sp>
      <p:pic>
        <p:nvPicPr>
          <p:cNvPr id="9" name="Image 1" descr="gen-dedup-c3a81fd32d5f933feb652269a592990d.jp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195" y="3429000"/>
            <a:ext cx="6858000" cy="4002657"/>
          </a:xfrm>
          <a:prstGeom prst="rect">
            <a:avLst/>
          </a:prstGeom>
        </p:spPr>
      </p:pic>
      <p:sp>
        <p:nvSpPr>
          <p:cNvPr id="10" name="Text 6"/>
          <p:cNvSpPr txBox="1"/>
          <p:nvPr/>
        </p:nvSpPr>
        <p:spPr>
          <a:xfrm>
            <a:off x="1143000" y="609905"/>
            <a:ext cx="8572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300" b="1" spc="432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11 · CLAMPING ELEMENTS · OVERVIEW</a:t>
            </a:r>
            <a:endParaRPr lang="en-US" sz="1300" dirty="0"/>
          </a:p>
        </p:txBody>
      </p:sp>
      <p:sp>
        <p:nvSpPr>
          <p:cNvPr id="11" name="Text 7"/>
          <p:cNvSpPr txBox="1"/>
          <p:nvPr/>
        </p:nvSpPr>
        <p:spPr>
          <a:xfrm>
            <a:off x="15430500" y="609905"/>
            <a:ext cx="1714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r" indent="0" marL="0">
              <a:buNone/>
            </a:pPr>
            <a:r>
              <a:rPr lang="en-US" sz="1300" b="1" spc="243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11 / 18</a:t>
            </a:r>
            <a:endParaRPr lang="en-US" sz="1300" dirty="0"/>
          </a:p>
        </p:txBody>
      </p:sp>
      <p:sp>
        <p:nvSpPr>
          <p:cNvPr id="12" name="Text 8"/>
          <p:cNvSpPr txBox="1"/>
          <p:nvPr/>
        </p:nvSpPr>
        <p:spPr>
          <a:xfrm>
            <a:off x="1143000" y="1143000"/>
            <a:ext cx="15240305" cy="6291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500" b="1" spc="-90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클램핑 엘리먼트 </a:t>
            </a:r>
            <a:pPr algn="l" indent="0" marL="0">
              <a:buNone/>
            </a:pPr>
            <a:r>
              <a:rPr lang="en-US" sz="4500" b="1" spc="-90" kern="0" dirty="0">
                <a:solidFill>
                  <a:srgbClr val="1560B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패밀리</a:t>
            </a:r>
            <a:endParaRPr lang="en-US" sz="4500" dirty="0"/>
          </a:p>
        </p:txBody>
      </p:sp>
      <p:sp>
        <p:nvSpPr>
          <p:cNvPr id="13" name="Text 9"/>
          <p:cNvSpPr txBox="1"/>
          <p:nvPr/>
        </p:nvSpPr>
        <p:spPr>
          <a:xfrm>
            <a:off x="1143000" y="1886407"/>
            <a:ext cx="15240305" cy="2953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클램프 스트랩 · 파워 클램프 · 훅 클램프 · 스윙 클램프 — 반도체 조립·검사 픽스처의 워크홀딩 표준.</a:t>
            </a:r>
            <a:endParaRPr lang="en-US" sz="1600" dirty="0"/>
          </a:p>
        </p:txBody>
      </p:sp>
      <p:sp>
        <p:nvSpPr>
          <p:cNvPr id="14" name="Text 10"/>
          <p:cNvSpPr txBox="1"/>
          <p:nvPr/>
        </p:nvSpPr>
        <p:spPr>
          <a:xfrm>
            <a:off x="1524305" y="7715707"/>
            <a:ext cx="3238805" cy="5340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200" b="1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22–49</a:t>
            </a:r>
            <a:pPr algn="l" indent="0" marL="0">
              <a:buNone/>
            </a:pPr>
            <a:r>
              <a:rPr lang="en-US" sz="1600" b="1" dirty="0">
                <a:solidFill>
                  <a:srgbClr val="3548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kN</a:t>
            </a:r>
            <a:endParaRPr lang="en-US" sz="4200" dirty="0"/>
          </a:p>
        </p:txBody>
      </p:sp>
      <p:sp>
        <p:nvSpPr>
          <p:cNvPr id="15" name="Text 11"/>
          <p:cNvSpPr txBox="1"/>
          <p:nvPr/>
        </p:nvSpPr>
        <p:spPr>
          <a:xfrm>
            <a:off x="1524305" y="8305495"/>
            <a:ext cx="3238805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100" spc="34" kern="0" dirty="0">
                <a:solidFill>
                  <a:srgbClr val="6B7A8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파워 클램프 유지력 (Catalog 2024)</a:t>
            </a:r>
            <a:endParaRPr lang="en-US" sz="1100" dirty="0"/>
          </a:p>
        </p:txBody>
      </p:sp>
      <p:sp>
        <p:nvSpPr>
          <p:cNvPr id="16" name="Text 12"/>
          <p:cNvSpPr txBox="1"/>
          <p:nvPr/>
        </p:nvSpPr>
        <p:spPr>
          <a:xfrm>
            <a:off x="4953305" y="7715707"/>
            <a:ext cx="3238805" cy="762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700" b="1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PNEUMATIC</a:t>
            </a:r>
            <a:pPr algn="l" indent="0" marL="0">
              <a:buNone/>
            </a:pPr>
            <a:endParaRPr lang="en-US" sz="2700" dirty="0"/>
          </a:p>
          <a:p>
            <a:pPr algn="l" indent="0" marL="0">
              <a:buNone/>
            </a:pPr>
            <a:r>
              <a:rPr lang="en-US" sz="2700" b="1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SWING CLAMP</a:t>
            </a:r>
            <a:endParaRPr lang="en-US" sz="2700" dirty="0"/>
          </a:p>
        </p:txBody>
      </p:sp>
      <p:sp>
        <p:nvSpPr>
          <p:cNvPr id="17" name="Text 13"/>
          <p:cNvSpPr txBox="1"/>
          <p:nvPr/>
        </p:nvSpPr>
        <p:spPr>
          <a:xfrm>
            <a:off x="4953305" y="8526780"/>
            <a:ext cx="3238805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100" spc="34" kern="0" dirty="0">
                <a:solidFill>
                  <a:srgbClr val="6B7A8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공압 스윙 · 방해 없는 로딩/언로딩</a:t>
            </a:r>
            <a:endParaRPr lang="en-US" sz="1100" dirty="0"/>
          </a:p>
        </p:txBody>
      </p:sp>
      <p:sp>
        <p:nvSpPr>
          <p:cNvPr id="18" name="Text 14"/>
          <p:cNvSpPr txBox="1"/>
          <p:nvPr/>
        </p:nvSpPr>
        <p:spPr>
          <a:xfrm>
            <a:off x="8858707" y="3581705"/>
            <a:ext cx="362011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34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01 · CLAMP STRAPS</a:t>
            </a:r>
            <a:endParaRPr lang="en-US" sz="900" dirty="0"/>
          </a:p>
        </p:txBody>
      </p:sp>
      <p:sp>
        <p:nvSpPr>
          <p:cNvPr id="19" name="Text 15"/>
          <p:cNvSpPr txBox="1"/>
          <p:nvPr/>
        </p:nvSpPr>
        <p:spPr>
          <a:xfrm>
            <a:off x="8858707" y="3829507"/>
            <a:ext cx="3620110" cy="3145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클램프 스트랩</a:t>
            </a:r>
            <a:endParaRPr lang="en-US" sz="1900" dirty="0"/>
          </a:p>
        </p:txBody>
      </p:sp>
      <p:sp>
        <p:nvSpPr>
          <p:cNvPr id="20" name="Text 16"/>
          <p:cNvSpPr txBox="1"/>
          <p:nvPr/>
        </p:nvSpPr>
        <p:spPr>
          <a:xfrm>
            <a:off x="8858707" y="4233672"/>
            <a:ext cx="3620110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T-슬롯 지그의 기본 워크홀딩 · 다양한 형상의 워크피스에 유연 대응 · 반복 셋업에 최적화.</a:t>
            </a:r>
            <a:endParaRPr lang="en-US" sz="1100" dirty="0"/>
          </a:p>
        </p:txBody>
      </p:sp>
      <p:sp>
        <p:nvSpPr>
          <p:cNvPr id="21" name="Text 17"/>
          <p:cNvSpPr txBox="1"/>
          <p:nvPr/>
        </p:nvSpPr>
        <p:spPr>
          <a:xfrm>
            <a:off x="13239598" y="3581705"/>
            <a:ext cx="362011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34" kern="0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02 · POWER CLAMPS</a:t>
            </a:r>
            <a:endParaRPr lang="en-US" sz="900" dirty="0"/>
          </a:p>
        </p:txBody>
      </p:sp>
      <p:sp>
        <p:nvSpPr>
          <p:cNvPr id="22" name="Text 18"/>
          <p:cNvSpPr txBox="1"/>
          <p:nvPr/>
        </p:nvSpPr>
        <p:spPr>
          <a:xfrm>
            <a:off x="13239598" y="3829507"/>
            <a:ext cx="3620110" cy="3145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파워 클램프</a:t>
            </a:r>
            <a:endParaRPr lang="en-US" sz="1900" dirty="0"/>
          </a:p>
        </p:txBody>
      </p:sp>
      <p:sp>
        <p:nvSpPr>
          <p:cNvPr id="23" name="Text 19"/>
          <p:cNvSpPr txBox="1"/>
          <p:nvPr/>
        </p:nvSpPr>
        <p:spPr>
          <a:xfrm>
            <a:off x="13239598" y="4233672"/>
            <a:ext cx="3620110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최대 </a:t>
            </a:r>
            <a:pPr algn="l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유지력 22–49 kN</a:t>
            </a:r>
            <a:pPr algn="l" indent="0" marL="0">
              <a:buNone/>
            </a:pPr>
            <a:r>
              <a:rPr lang="en-US" sz="11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· 조립·검사 라인의 고부하 워크홀딩 · 자동화 호환.</a:t>
            </a:r>
            <a:endParaRPr lang="en-US" sz="1100" dirty="0"/>
          </a:p>
        </p:txBody>
      </p:sp>
      <p:sp>
        <p:nvSpPr>
          <p:cNvPr id="24" name="Text 20"/>
          <p:cNvSpPr txBox="1"/>
          <p:nvPr/>
        </p:nvSpPr>
        <p:spPr>
          <a:xfrm>
            <a:off x="8858707" y="6534302"/>
            <a:ext cx="362011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34" kern="0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03 · HOOK CLAMPS</a:t>
            </a:r>
            <a:endParaRPr lang="en-US" sz="900" dirty="0"/>
          </a:p>
        </p:txBody>
      </p:sp>
      <p:sp>
        <p:nvSpPr>
          <p:cNvPr id="25" name="Text 21"/>
          <p:cNvSpPr txBox="1"/>
          <p:nvPr/>
        </p:nvSpPr>
        <p:spPr>
          <a:xfrm>
            <a:off x="8858707" y="6782105"/>
            <a:ext cx="3620110" cy="3145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훅 클램프</a:t>
            </a:r>
            <a:endParaRPr lang="en-US" sz="1900" dirty="0"/>
          </a:p>
        </p:txBody>
      </p:sp>
      <p:sp>
        <p:nvSpPr>
          <p:cNvPr id="26" name="Text 22"/>
          <p:cNvSpPr txBox="1"/>
          <p:nvPr/>
        </p:nvSpPr>
        <p:spPr>
          <a:xfrm>
            <a:off x="8858707" y="7186270"/>
            <a:ext cx="3620110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좁은 공간의 픽스처 · 웨이퍼 트레이·캐리어의 측면 잠금에 적합 · 컴팩트 설계.</a:t>
            </a:r>
            <a:endParaRPr lang="en-US" sz="1100" dirty="0"/>
          </a:p>
        </p:txBody>
      </p:sp>
      <p:sp>
        <p:nvSpPr>
          <p:cNvPr id="27" name="Text 23"/>
          <p:cNvSpPr txBox="1"/>
          <p:nvPr/>
        </p:nvSpPr>
        <p:spPr>
          <a:xfrm>
            <a:off x="13239598" y="6534302"/>
            <a:ext cx="362011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34" kern="0" dirty="0">
                <a:solidFill>
                  <a:srgbClr val="00A3C4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04 · SWING CLAMPS</a:t>
            </a:r>
            <a:endParaRPr lang="en-US" sz="900" dirty="0"/>
          </a:p>
        </p:txBody>
      </p:sp>
      <p:sp>
        <p:nvSpPr>
          <p:cNvPr id="28" name="Text 24"/>
          <p:cNvSpPr txBox="1"/>
          <p:nvPr/>
        </p:nvSpPr>
        <p:spPr>
          <a:xfrm>
            <a:off x="13239598" y="6782105"/>
            <a:ext cx="3620110" cy="3145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스윙 클램프 (공압)</a:t>
            </a:r>
            <a:endParaRPr lang="en-US" sz="1900" dirty="0"/>
          </a:p>
        </p:txBody>
      </p:sp>
      <p:sp>
        <p:nvSpPr>
          <p:cNvPr id="29" name="Text 25"/>
          <p:cNvSpPr txBox="1"/>
          <p:nvPr/>
        </p:nvSpPr>
        <p:spPr>
          <a:xfrm>
            <a:off x="13239598" y="7186270"/>
            <a:ext cx="3620110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1560B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방해 없는 로딩·언로딩</a:t>
            </a:r>
            <a:pPr algn="l" indent="0" marL="0"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에 최적화 · 자동화 셀·로드/언로드 스테이션.</a:t>
            </a:r>
            <a:endParaRPr lang="en-US" sz="1100" dirty="0"/>
          </a:p>
        </p:txBody>
      </p:sp>
      <p:sp>
        <p:nvSpPr>
          <p:cNvPr id="30" name="Text 26"/>
          <p:cNvSpPr txBox="1"/>
          <p:nvPr/>
        </p:nvSpPr>
        <p:spPr>
          <a:xfrm>
            <a:off x="1143000" y="9715500"/>
            <a:ext cx="16002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spc="49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KIPP Clamping Elements Catalog 2024 (KIPP-ST-01-Clamping-elements_2024-EN-web.pdf, did.279044)</a:t>
            </a:r>
            <a:endParaRPr lang="en-US" sz="9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gen-dedup-62634899c5abe9261b566eb30814642d.png">    </p:cNvPr>
          <p:cNvPicPr>
            <a:picLocks noChangeAspect="1"/>
          </p:cNvPicPr>
          <p:nvPr/>
        </p:nvPicPr>
        <p:blipFill>
          <a:blip r:embed="rId1"/>
          <a:srcRect l="-201" r="-201" t="0" b="0"/>
          <a:stretch/>
        </p:blipFill>
        <p:spPr>
          <a:xfrm>
            <a:off x="0" y="0"/>
            <a:ext cx="18288000" cy="7589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143000" y="6629400"/>
            <a:ext cx="5143500" cy="2381098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1143000" y="6629400"/>
            <a:ext cx="5143500" cy="57607"/>
          </a:xfrm>
          <a:prstGeom prst="rect">
            <a:avLst/>
          </a:prstGeom>
          <a:solidFill>
            <a:srgbClr val="0B3A7A"/>
          </a:solidFill>
          <a:ln w="12700">
            <a:solidFill>
              <a:srgbClr val="0B3A7A">
                <a:alpha val="0"/>
              </a:srgb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6572707" y="6629400"/>
            <a:ext cx="5143500" cy="2381098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6572707" y="6629400"/>
            <a:ext cx="5143500" cy="57607"/>
          </a:xfrm>
          <a:prstGeom prst="rect">
            <a:avLst/>
          </a:prstGeom>
          <a:solidFill>
            <a:srgbClr val="1560BD"/>
          </a:solidFill>
          <a:ln w="12700">
            <a:solidFill>
              <a:srgbClr val="1560BD">
                <a:alpha val="0"/>
              </a:srgbClr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12001500" y="6629400"/>
            <a:ext cx="5143500" cy="2381098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12001500" y="6629400"/>
            <a:ext cx="5143500" cy="57607"/>
          </a:xfrm>
          <a:prstGeom prst="rect">
            <a:avLst/>
          </a:prstGeom>
          <a:solidFill>
            <a:srgbClr val="00A3C4"/>
          </a:solidFill>
          <a:ln w="12700">
            <a:solidFill>
              <a:srgbClr val="00A3C4">
                <a:alpha val="0"/>
              </a:srgbClr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1143000" y="609905"/>
            <a:ext cx="114300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300" b="1" spc="432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12 · POWER / HOOK / SWING CLAMPS · USE CASES</a:t>
            </a:r>
            <a:endParaRPr lang="en-US" sz="1300" dirty="0"/>
          </a:p>
        </p:txBody>
      </p:sp>
      <p:sp>
        <p:nvSpPr>
          <p:cNvPr id="10" name="Text 7"/>
          <p:cNvSpPr txBox="1"/>
          <p:nvPr/>
        </p:nvSpPr>
        <p:spPr>
          <a:xfrm>
            <a:off x="15430500" y="609905"/>
            <a:ext cx="1714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r" indent="0" marL="0">
              <a:buNone/>
            </a:pPr>
            <a:r>
              <a:rPr lang="en-US" sz="1300" b="1" spc="243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12 / 18</a:t>
            </a:r>
            <a:endParaRPr lang="en-US" sz="1300" dirty="0"/>
          </a:p>
        </p:txBody>
      </p:sp>
      <p:sp>
        <p:nvSpPr>
          <p:cNvPr id="11" name="Text 8"/>
          <p:cNvSpPr txBox="1"/>
          <p:nvPr/>
        </p:nvSpPr>
        <p:spPr>
          <a:xfrm>
            <a:off x="1143000" y="1143000"/>
            <a:ext cx="15240305" cy="6291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500" b="1" spc="-90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파워 · 훅 · </a:t>
            </a:r>
            <a:pPr algn="l" indent="0" marL="0">
              <a:buNone/>
            </a:pPr>
            <a:r>
              <a:rPr lang="en-US" sz="4500" b="1" spc="-90" kern="0" dirty="0">
                <a:solidFill>
                  <a:srgbClr val="1560B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스윙 클램프</a:t>
            </a:r>
            <a:pPr algn="l" indent="0" marL="0">
              <a:buNone/>
            </a:pPr>
            <a:r>
              <a:rPr lang="en-US" sz="4500" b="1" spc="-90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활용 사례</a:t>
            </a:r>
            <a:endParaRPr lang="en-US" sz="4500" dirty="0"/>
          </a:p>
        </p:txBody>
      </p:sp>
      <p:sp>
        <p:nvSpPr>
          <p:cNvPr id="12" name="Text 9"/>
          <p:cNvSpPr txBox="1"/>
          <p:nvPr/>
        </p:nvSpPr>
        <p:spPr>
          <a:xfrm>
            <a:off x="1143000" y="1886407"/>
            <a:ext cx="15240305" cy="2953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고부하 워크홀딩 · 측면 잠금 · 방해 없는 로딩/언로딩 — 반도체 자동화 셀의 3대 클램프.</a:t>
            </a:r>
            <a:endParaRPr lang="en-US" sz="1600" dirty="0"/>
          </a:p>
        </p:txBody>
      </p:sp>
      <p:sp>
        <p:nvSpPr>
          <p:cNvPr id="13" name="Text 10"/>
          <p:cNvSpPr txBox="1"/>
          <p:nvPr/>
        </p:nvSpPr>
        <p:spPr>
          <a:xfrm>
            <a:off x="1143000" y="3238805"/>
            <a:ext cx="16002000" cy="1810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▎ CLAMP FAMILY COMPARISON MATRIX</a:t>
            </a:r>
            <a:endParaRPr lang="en-US" sz="9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1143000" y="3552444"/>
          <a:ext cx="16002000" cy="2505456"/>
        </p:xfrm>
        <a:graphic>
          <a:graphicData uri="http://schemas.openxmlformats.org/drawingml/2006/table">
            <a:tbl>
              <a:tblPr/>
              <a:tblGrid>
                <a:gridCol w="1904695"/>
                <a:gridCol w="4890211"/>
                <a:gridCol w="4134917"/>
                <a:gridCol w="5071262"/>
              </a:tblGrid>
              <a:tr h="501091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구분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90195" marR="1901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파워 클램프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90195" marR="1901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훅 클램프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90195" marR="1901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스윙 클램프 (공압)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90195" marR="1901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</a:tr>
              <a:tr h="501091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6B7A8C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유지력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90195" marR="1901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22 – 49 kN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90195" marR="1901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중저 부하 · 측면 잠금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90195" marR="1901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중부하 · 공압 제어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90195" marR="1901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1091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6B7A8C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특징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90195" marR="1901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고부하 워크홀딩 · 자동화 호환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90195" marR="1901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컴팩트 설계 · 측면 접근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90195" marR="1901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클램프 암 회전 · 방해 없는 착탈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90195" marR="1901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</a:tr>
              <a:tr h="501091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6B7A8C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자동화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90195" marR="1901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560BD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✓ 자동화 셀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90195" marR="1901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5485C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일부 자동화 옵션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90195" marR="1901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560BD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✓ 로드/언로드 셀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90195" marR="1901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1091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6B7A8C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반도체 대표 적용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90195" marR="1901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모듈 조립 지그 · 트랜스퍼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90195" marR="1901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트레이·캐리어 측면 잠금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90195" marR="1901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로드포트·언로드 스테이션</a:t>
                      </a:r>
                      <a:endParaRPr lang="en-US" sz="1200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90195" marR="190195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</a:tr>
            </a:tbl>
          </a:graphicData>
        </a:graphic>
      </p:graphicFrame>
      <p:sp>
        <p:nvSpPr>
          <p:cNvPr id="15" name="Text 11"/>
          <p:cNvSpPr txBox="1"/>
          <p:nvPr/>
        </p:nvSpPr>
        <p:spPr>
          <a:xfrm>
            <a:off x="1429207" y="6877202"/>
            <a:ext cx="4572000" cy="1810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▎ SCENARIO A · POWER CLAMP</a:t>
            </a:r>
            <a:endParaRPr lang="en-US" sz="900" dirty="0"/>
          </a:p>
        </p:txBody>
      </p:sp>
      <p:sp>
        <p:nvSpPr>
          <p:cNvPr id="16" name="Text 12"/>
          <p:cNvSpPr txBox="1"/>
          <p:nvPr/>
        </p:nvSpPr>
        <p:spPr>
          <a:xfrm>
            <a:off x="1429207" y="7153351"/>
            <a:ext cx="4572000" cy="267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모듈 조립 · 검사 라인의 고부하 워크홀딩</a:t>
            </a:r>
            <a:endParaRPr lang="en-US" sz="1600" dirty="0"/>
          </a:p>
        </p:txBody>
      </p:sp>
      <p:sp>
        <p:nvSpPr>
          <p:cNvPr id="17" name="Text 13"/>
          <p:cNvSpPr txBox="1"/>
          <p:nvPr/>
        </p:nvSpPr>
        <p:spPr>
          <a:xfrm>
            <a:off x="1429207" y="7510882"/>
            <a:ext cx="4572000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대형 반도체 모듈, 프레임 조립 지그. 자동화 셀 연동으로 </a:t>
            </a:r>
            <a:pPr algn="l" indent="0" marL="0">
              <a:buNone/>
            </a:pPr>
            <a:r>
              <a:rPr lang="en-US" sz="1100" b="1" dirty="0">
                <a:solidFill>
                  <a:srgbClr val="0B3A7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최대 49 kN</a:t>
            </a:r>
            <a:pPr algn="l" indent="0" marL="0"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의 반복 클램핑.</a:t>
            </a:r>
            <a:endParaRPr lang="en-US" sz="1100" dirty="0"/>
          </a:p>
        </p:txBody>
      </p:sp>
      <p:sp>
        <p:nvSpPr>
          <p:cNvPr id="18" name="Text 14"/>
          <p:cNvSpPr txBox="1"/>
          <p:nvPr/>
        </p:nvSpPr>
        <p:spPr>
          <a:xfrm>
            <a:off x="6858000" y="6877202"/>
            <a:ext cx="4572000" cy="1810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▎ SCENARIO B · HOOK CLAMP</a:t>
            </a:r>
            <a:endParaRPr lang="en-US" sz="900" dirty="0"/>
          </a:p>
        </p:txBody>
      </p:sp>
      <p:sp>
        <p:nvSpPr>
          <p:cNvPr id="19" name="Text 15"/>
          <p:cNvSpPr txBox="1"/>
          <p:nvPr/>
        </p:nvSpPr>
        <p:spPr>
          <a:xfrm>
            <a:off x="6858000" y="7153351"/>
            <a:ext cx="4572000" cy="267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웨이퍼 트레이·캐리어의 측면 잠금</a:t>
            </a:r>
            <a:endParaRPr lang="en-US" sz="1600" dirty="0"/>
          </a:p>
        </p:txBody>
      </p:sp>
      <p:sp>
        <p:nvSpPr>
          <p:cNvPr id="20" name="Text 16"/>
          <p:cNvSpPr txBox="1"/>
          <p:nvPr/>
        </p:nvSpPr>
        <p:spPr>
          <a:xfrm>
            <a:off x="6858000" y="7510882"/>
            <a:ext cx="4572000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좁은 공간의 픽스처에 훅 클램프 (K0014/K0015)로 측면 접근. 컴팩트 설계로 </a:t>
            </a:r>
            <a:pPr algn="l" indent="0" marL="0">
              <a:buNone/>
            </a:pPr>
            <a:r>
              <a:rPr lang="en-US" sz="1100" b="1" dirty="0">
                <a:solidFill>
                  <a:srgbClr val="1560B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공간 절약</a:t>
            </a:r>
            <a:pPr algn="l" indent="0" marL="0"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.</a:t>
            </a:r>
            <a:endParaRPr lang="en-US" sz="1100" dirty="0"/>
          </a:p>
        </p:txBody>
      </p:sp>
      <p:sp>
        <p:nvSpPr>
          <p:cNvPr id="21" name="Text 17"/>
          <p:cNvSpPr txBox="1"/>
          <p:nvPr/>
        </p:nvSpPr>
        <p:spPr>
          <a:xfrm>
            <a:off x="12287707" y="6877202"/>
            <a:ext cx="4572000" cy="1810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00A3C4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▎ SCENARIO C · SWING CLAMP</a:t>
            </a:r>
            <a:endParaRPr lang="en-US" sz="900" dirty="0"/>
          </a:p>
        </p:txBody>
      </p:sp>
      <p:sp>
        <p:nvSpPr>
          <p:cNvPr id="22" name="Text 18"/>
          <p:cNvSpPr txBox="1"/>
          <p:nvPr/>
        </p:nvSpPr>
        <p:spPr>
          <a:xfrm>
            <a:off x="12287707" y="7153351"/>
            <a:ext cx="4572000" cy="267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공압 스윙 · 자동 로드/언로드</a:t>
            </a:r>
            <a:endParaRPr lang="en-US" sz="1600" dirty="0"/>
          </a:p>
        </p:txBody>
      </p:sp>
      <p:sp>
        <p:nvSpPr>
          <p:cNvPr id="23" name="Text 19"/>
          <p:cNvSpPr txBox="1"/>
          <p:nvPr/>
        </p:nvSpPr>
        <p:spPr>
          <a:xfrm>
            <a:off x="12287707" y="7510882"/>
            <a:ext cx="4572000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클램프 암이 회전 후 리트랙트되어 워크피스 </a:t>
            </a:r>
            <a:pPr algn="l" indent="0" marL="0">
              <a:buNone/>
            </a:pPr>
            <a:r>
              <a:rPr lang="en-US" sz="1100" b="1" dirty="0">
                <a:solidFill>
                  <a:srgbClr val="00A3C4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착탈 시 간섭 없음</a:t>
            </a:r>
            <a:pPr algn="l" indent="0" marL="0"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. 로드포트·언로드 스테이션 최적.</a:t>
            </a:r>
            <a:endParaRPr lang="en-US" sz="1100" dirty="0"/>
          </a:p>
        </p:txBody>
      </p:sp>
      <p:sp>
        <p:nvSpPr>
          <p:cNvPr id="24" name="Text 20"/>
          <p:cNvSpPr txBox="1"/>
          <p:nvPr/>
        </p:nvSpPr>
        <p:spPr>
          <a:xfrm>
            <a:off x="1143000" y="9715500"/>
            <a:ext cx="16002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spc="49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KIPP Clamping Elements Catalog 2024 (did.279044) · Hook clamps K0014/K0015 · Swing clamps (pneumatic block body)</a:t>
            </a:r>
            <a:endParaRPr lang="en-US" sz="9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gen-dedup-62634899c5abe9261b566eb30814642d.png">    </p:cNvPr>
          <p:cNvPicPr>
            <a:picLocks noChangeAspect="1"/>
          </p:cNvPicPr>
          <p:nvPr/>
        </p:nvPicPr>
        <p:blipFill>
          <a:blip r:embed="rId1"/>
          <a:srcRect l="-201" r="-201" t="0" b="0"/>
          <a:stretch/>
        </p:blipFill>
        <p:spPr>
          <a:xfrm>
            <a:off x="0" y="0"/>
            <a:ext cx="18288000" cy="7589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143000" y="3238805"/>
            <a:ext cx="6858000" cy="5715000"/>
          </a:xfrm>
          <a:prstGeom prst="rect">
            <a:avLst/>
          </a:prstGeom>
          <a:solidFill>
            <a:srgbClr val="F4F7FB"/>
          </a:solidFill>
          <a:ln w="12700">
            <a:solidFill>
              <a:srgbClr val="DBE3EC"/>
            </a:solidFill>
            <a:prstDash val="solid"/>
          </a:ln>
        </p:spPr>
      </p:sp>
      <p:pic>
        <p:nvPicPr>
          <p:cNvPr id="4" name="Image 1" descr="gen-dedup-95d4fd415b771bb8b6e8260d748a3710.png">    </p:cNvPr>
          <p:cNvPicPr>
            <a:picLocks noChangeAspect="1"/>
          </p:cNvPicPr>
          <p:nvPr/>
        </p:nvPicPr>
        <p:blipFill>
          <a:blip r:embed="rId2"/>
          <a:srcRect l="-2083" r="-2083" t="0" b="0"/>
          <a:stretch/>
        </p:blipFill>
        <p:spPr>
          <a:xfrm>
            <a:off x="8382305" y="4304995"/>
            <a:ext cx="8762695" cy="9144"/>
          </a:xfrm>
          <a:prstGeom prst="rect">
            <a:avLst/>
          </a:prstGeom>
        </p:spPr>
      </p:pic>
      <p:pic>
        <p:nvPicPr>
          <p:cNvPr id="5" name="Image 2" descr="gen-dedup-95d4fd415b771bb8b6e8260d748a3710.png">    </p:cNvPr>
          <p:cNvPicPr>
            <a:picLocks noChangeAspect="1"/>
          </p:cNvPicPr>
          <p:nvPr/>
        </p:nvPicPr>
        <p:blipFill>
          <a:blip r:embed="rId3"/>
          <a:srcRect l="-2083" r="-2083" t="0" b="0"/>
          <a:stretch/>
        </p:blipFill>
        <p:spPr>
          <a:xfrm>
            <a:off x="8382305" y="5734202"/>
            <a:ext cx="8762695" cy="9144"/>
          </a:xfrm>
          <a:prstGeom prst="rect">
            <a:avLst/>
          </a:prstGeom>
        </p:spPr>
      </p:pic>
      <p:pic>
        <p:nvPicPr>
          <p:cNvPr id="6" name="Image 3" descr="gen-dedup-95d4fd415b771bb8b6e8260d748a3710.png">    </p:cNvPr>
          <p:cNvPicPr>
            <a:picLocks noChangeAspect="1"/>
          </p:cNvPicPr>
          <p:nvPr/>
        </p:nvPicPr>
        <p:blipFill>
          <a:blip r:embed="rId4"/>
          <a:srcRect l="-2083" r="-2083" t="0" b="0"/>
          <a:stretch/>
        </p:blipFill>
        <p:spPr>
          <a:xfrm>
            <a:off x="8382305" y="7162495"/>
            <a:ext cx="8762695" cy="9144"/>
          </a:xfrm>
          <a:prstGeom prst="rect">
            <a:avLst/>
          </a:prstGeom>
        </p:spPr>
      </p:pic>
      <p:pic>
        <p:nvPicPr>
          <p:cNvPr id="7" name="Image 4" descr="gen-dedup-8dfa5edfd4449ba978e2a15907b02ab0.jpg">    </p:cNvPr>
          <p:cNvPicPr>
            <a:picLocks noChangeAspect="1"/>
          </p:cNvPicPr>
          <p:nvPr/>
        </p:nvPicPr>
        <p:blipFill>
          <a:blip r:embed="rId5"/>
          <a:srcRect l="0" r="0" t="0" b="0"/>
          <a:stretch/>
        </p:blipFill>
        <p:spPr>
          <a:xfrm>
            <a:off x="1904695" y="3715207"/>
            <a:ext cx="2381098" cy="2381098"/>
          </a:xfrm>
          <a:prstGeom prst="rect">
            <a:avLst/>
          </a:prstGeom>
        </p:spPr>
      </p:pic>
      <p:pic>
        <p:nvPicPr>
          <p:cNvPr id="8" name="Image 5" descr="gen-dedup-747822d08120d1f2c468d682edf35f29.jpg">    </p:cNvPr>
          <p:cNvPicPr>
            <a:picLocks noChangeAspect="1"/>
          </p:cNvPicPr>
          <p:nvPr/>
        </p:nvPicPr>
        <p:blipFill>
          <a:blip r:embed="rId6"/>
          <a:srcRect l="-16917" r="-16917" t="0" b="0"/>
          <a:stretch/>
        </p:blipFill>
        <p:spPr>
          <a:xfrm>
            <a:off x="4572000" y="3715207"/>
            <a:ext cx="2667305" cy="2381098"/>
          </a:xfrm>
          <a:prstGeom prst="rect">
            <a:avLst/>
          </a:prstGeom>
        </p:spPr>
      </p:pic>
      <p:sp>
        <p:nvSpPr>
          <p:cNvPr id="9" name="Text 1"/>
          <p:cNvSpPr txBox="1"/>
          <p:nvPr/>
        </p:nvSpPr>
        <p:spPr>
          <a:xfrm>
            <a:off x="1143000" y="609905"/>
            <a:ext cx="114300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300" b="1" spc="432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13 · SPRING PLUNGERS · OVERVIEW</a:t>
            </a:r>
            <a:endParaRPr lang="en-US" sz="1300" dirty="0"/>
          </a:p>
        </p:txBody>
      </p:sp>
      <p:sp>
        <p:nvSpPr>
          <p:cNvPr id="10" name="Text 2"/>
          <p:cNvSpPr txBox="1"/>
          <p:nvPr/>
        </p:nvSpPr>
        <p:spPr>
          <a:xfrm>
            <a:off x="15430500" y="609905"/>
            <a:ext cx="1714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r" indent="0" marL="0">
              <a:buNone/>
            </a:pPr>
            <a:r>
              <a:rPr lang="en-US" sz="1300" b="1" spc="243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13 / 18</a:t>
            </a:r>
            <a:endParaRPr lang="en-US" sz="1300" dirty="0"/>
          </a:p>
        </p:txBody>
      </p:sp>
      <p:sp>
        <p:nvSpPr>
          <p:cNvPr id="11" name="Text 3"/>
          <p:cNvSpPr txBox="1"/>
          <p:nvPr/>
        </p:nvSpPr>
        <p:spPr>
          <a:xfrm>
            <a:off x="1143000" y="1143000"/>
            <a:ext cx="15240305" cy="6291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500" b="1" spc="-90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스프링 플런저 </a:t>
            </a:r>
            <a:pPr algn="l" indent="0" marL="0">
              <a:buNone/>
            </a:pPr>
            <a:r>
              <a:rPr lang="en-US" sz="4500" b="1" spc="-90" kern="0" dirty="0">
                <a:solidFill>
                  <a:srgbClr val="1560B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소프트 로케이팅</a:t>
            </a:r>
            <a:endParaRPr lang="en-US" sz="4500" dirty="0"/>
          </a:p>
        </p:txBody>
      </p:sp>
      <p:sp>
        <p:nvSpPr>
          <p:cNvPr id="12" name="Text 4"/>
          <p:cNvSpPr txBox="1"/>
          <p:nvPr/>
        </p:nvSpPr>
        <p:spPr>
          <a:xfrm>
            <a:off x="1143000" y="1886407"/>
            <a:ext cx="15240305" cy="2953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스프링 볼/핀으로 부드러운 위치결정과 임시 고정 — 조립·유지보수 인터페이스의 필수 요소.</a:t>
            </a:r>
            <a:endParaRPr lang="en-US" sz="1600" dirty="0"/>
          </a:p>
        </p:txBody>
      </p:sp>
      <p:sp>
        <p:nvSpPr>
          <p:cNvPr id="13" name="Text 5"/>
          <p:cNvSpPr txBox="1"/>
          <p:nvPr/>
        </p:nvSpPr>
        <p:spPr>
          <a:xfrm>
            <a:off x="1429207" y="6476695"/>
            <a:ext cx="6286500" cy="1810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▎ TYPICAL VARIANTS</a:t>
            </a:r>
            <a:endParaRPr lang="en-US" sz="900" dirty="0"/>
          </a:p>
        </p:txBody>
      </p:sp>
      <p:sp>
        <p:nvSpPr>
          <p:cNvPr id="14" name="Text 6"/>
          <p:cNvSpPr txBox="1"/>
          <p:nvPr/>
        </p:nvSpPr>
        <p:spPr>
          <a:xfrm>
            <a:off x="1429207" y="6735470"/>
            <a:ext cx="6286500" cy="11137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104"/>
              </a:lnSpc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</a:t>
            </a:r>
            <a:pPr algn="l" indent="0" marL="0">
              <a:lnSpc>
                <a:spcPts val="2104"/>
              </a:lnSpc>
              <a:buNone/>
            </a:pPr>
            <a:r>
              <a:rPr lang="en-US" sz="12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K0321</a:t>
            </a:r>
            <a:pPr algn="l" indent="0" marL="0">
              <a:lnSpc>
                <a:spcPts val="2104"/>
              </a:lnSpc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Spring plunger, slot &amp; ball, LONG-LOK secured, 스틸</a:t>
            </a:r>
            <a:pPr algn="l" indent="0" marL="0">
              <a:lnSpc>
                <a:spcPts val="2104"/>
              </a:lnSpc>
              <a:buNone/>
            </a:pPr>
            <a:endParaRPr lang="en-US" sz="1200" dirty="0"/>
          </a:p>
          <a:p>
            <a:pPr algn="l" indent="0" marL="0">
              <a:lnSpc>
                <a:spcPts val="2104"/>
              </a:lnSpc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Spring ball plunger — 스테인리스 옵션</a:t>
            </a:r>
            <a:pPr algn="l" indent="0" marL="0">
              <a:lnSpc>
                <a:spcPts val="2104"/>
              </a:lnSpc>
              <a:buNone/>
            </a:pPr>
            <a:endParaRPr lang="en-US" sz="1200" dirty="0"/>
          </a:p>
          <a:p>
            <a:pPr algn="l" indent="0" marL="0">
              <a:lnSpc>
                <a:spcPts val="2104"/>
              </a:lnSpc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Thrust pin type — 소프트 스톱·러치 기능</a:t>
            </a:r>
            <a:pPr algn="l" indent="0" marL="0">
              <a:lnSpc>
                <a:spcPts val="2104"/>
              </a:lnSpc>
              <a:buNone/>
            </a:pPr>
            <a:endParaRPr lang="en-US" sz="1200" dirty="0"/>
          </a:p>
          <a:p>
            <a:pPr algn="l" indent="0" marL="0">
              <a:lnSpc>
                <a:spcPts val="2104"/>
              </a:lnSpc>
              <a:buNone/>
            </a:pPr>
            <a:r>
              <a:rPr lang="en-US" sz="12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다양한 나사 사양 (M3 ~ M20)</a:t>
            </a:r>
            <a:endParaRPr lang="en-US" sz="1200" dirty="0"/>
          </a:p>
        </p:txBody>
      </p:sp>
      <p:sp>
        <p:nvSpPr>
          <p:cNvPr id="15" name="Text 7"/>
          <p:cNvSpPr txBox="1"/>
          <p:nvPr/>
        </p:nvSpPr>
        <p:spPr>
          <a:xfrm>
            <a:off x="8382305" y="3238805"/>
            <a:ext cx="8763610" cy="1627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b="1" spc="315" kern="0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CORE BENEFITS</a:t>
            </a:r>
            <a:endParaRPr lang="en-US" sz="1000" dirty="0"/>
          </a:p>
        </p:txBody>
      </p:sp>
      <p:sp>
        <p:nvSpPr>
          <p:cNvPr id="16" name="Text 8"/>
          <p:cNvSpPr txBox="1"/>
          <p:nvPr/>
        </p:nvSpPr>
        <p:spPr>
          <a:xfrm>
            <a:off x="8382305" y="3476549"/>
            <a:ext cx="8763610" cy="3813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언제 스프링 플런저를 선정하는가</a:t>
            </a:r>
            <a:endParaRPr lang="en-US" sz="2100" dirty="0"/>
          </a:p>
        </p:txBody>
      </p:sp>
      <p:sp>
        <p:nvSpPr>
          <p:cNvPr id="17" name="Text 9"/>
          <p:cNvSpPr txBox="1"/>
          <p:nvPr/>
        </p:nvSpPr>
        <p:spPr>
          <a:xfrm>
            <a:off x="8382305" y="4496105"/>
            <a:ext cx="571500" cy="419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700" b="1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01</a:t>
            </a:r>
            <a:endParaRPr lang="en-US" sz="2700" dirty="0"/>
          </a:p>
        </p:txBody>
      </p:sp>
      <p:sp>
        <p:nvSpPr>
          <p:cNvPr id="18" name="Text 10"/>
          <p:cNvSpPr txBox="1"/>
          <p:nvPr/>
        </p:nvSpPr>
        <p:spPr>
          <a:xfrm>
            <a:off x="9144000" y="4581144"/>
            <a:ext cx="5401361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소프트 로케이팅 · 부드러운 위치결정</a:t>
            </a:r>
            <a:endParaRPr lang="en-US" sz="1600" dirty="0"/>
          </a:p>
        </p:txBody>
      </p:sp>
      <p:sp>
        <p:nvSpPr>
          <p:cNvPr id="19" name="Text 11"/>
          <p:cNvSpPr txBox="1"/>
          <p:nvPr/>
        </p:nvSpPr>
        <p:spPr>
          <a:xfrm>
            <a:off x="9144000" y="4943246"/>
            <a:ext cx="6277356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스프링 하중 볼이 얕은 그루브에 걸리며 </a:t>
            </a:r>
            <a:pPr algn="l" indent="0" marL="0">
              <a:buNone/>
            </a:pPr>
            <a:r>
              <a:rPr lang="en-US" sz="11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촉각 피드백</a:t>
            </a:r>
            <a:pPr algn="l" indent="0" marL="0"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. 회전 셀렉터·인덱스 다이얼에 적합.</a:t>
            </a:r>
            <a:endParaRPr lang="en-US" sz="1100" dirty="0"/>
          </a:p>
        </p:txBody>
      </p:sp>
      <p:sp>
        <p:nvSpPr>
          <p:cNvPr id="20" name="Text 12"/>
          <p:cNvSpPr txBox="1"/>
          <p:nvPr/>
        </p:nvSpPr>
        <p:spPr>
          <a:xfrm>
            <a:off x="8382305" y="5924398"/>
            <a:ext cx="571500" cy="419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700" b="1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02</a:t>
            </a:r>
            <a:endParaRPr lang="en-US" sz="2700" dirty="0"/>
          </a:p>
        </p:txBody>
      </p:sp>
      <p:sp>
        <p:nvSpPr>
          <p:cNvPr id="21" name="Text 13"/>
          <p:cNvSpPr txBox="1"/>
          <p:nvPr/>
        </p:nvSpPr>
        <p:spPr>
          <a:xfrm>
            <a:off x="9144000" y="6010351"/>
            <a:ext cx="4343400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경량 부품의 임시 고정</a:t>
            </a:r>
            <a:endParaRPr lang="en-US" sz="1600" dirty="0"/>
          </a:p>
        </p:txBody>
      </p:sp>
      <p:sp>
        <p:nvSpPr>
          <p:cNvPr id="22" name="Text 14"/>
          <p:cNvSpPr txBox="1"/>
          <p:nvPr/>
        </p:nvSpPr>
        <p:spPr>
          <a:xfrm>
            <a:off x="9144000" y="6372454"/>
            <a:ext cx="5180076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조립 중 부품의 </a:t>
            </a:r>
            <a:pPr algn="l" indent="0" marL="0">
              <a:buNone/>
            </a:pPr>
            <a:r>
              <a:rPr lang="en-US" sz="11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위치 유지</a:t>
            </a:r>
            <a:pPr algn="l" indent="0" marL="0"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, 커버·도어의 소프트 클로징. 진동 완화 효과.</a:t>
            </a:r>
            <a:endParaRPr lang="en-US" sz="1100" dirty="0"/>
          </a:p>
        </p:txBody>
      </p:sp>
      <p:sp>
        <p:nvSpPr>
          <p:cNvPr id="23" name="Text 15"/>
          <p:cNvSpPr txBox="1"/>
          <p:nvPr/>
        </p:nvSpPr>
        <p:spPr>
          <a:xfrm>
            <a:off x="8382305" y="7353605"/>
            <a:ext cx="571500" cy="419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700" b="1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03</a:t>
            </a:r>
            <a:endParaRPr lang="en-US" sz="2700" dirty="0"/>
          </a:p>
        </p:txBody>
      </p:sp>
      <p:sp>
        <p:nvSpPr>
          <p:cNvPr id="24" name="Text 16"/>
          <p:cNvSpPr txBox="1"/>
          <p:nvPr/>
        </p:nvSpPr>
        <p:spPr>
          <a:xfrm>
            <a:off x="9144000" y="7438644"/>
            <a:ext cx="4657954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LONG-LOK 시크릿 · 재진동 방지</a:t>
            </a:r>
            <a:endParaRPr lang="en-US" sz="1600" dirty="0"/>
          </a:p>
        </p:txBody>
      </p:sp>
      <p:sp>
        <p:nvSpPr>
          <p:cNvPr id="25" name="Text 17"/>
          <p:cNvSpPr txBox="1"/>
          <p:nvPr/>
        </p:nvSpPr>
        <p:spPr>
          <a:xfrm>
            <a:off x="9144000" y="7800746"/>
            <a:ext cx="5420563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장착된 위치에서 </a:t>
            </a:r>
            <a:pPr algn="l" indent="0" marL="0">
              <a:buNone/>
            </a:pPr>
            <a:r>
              <a:rPr lang="en-US" sz="11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스크류 풀림 방지</a:t>
            </a:r>
            <a:pPr algn="l" indent="0" marL="0"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. 진동이 있는 이송·모터 스테이지에 유효.</a:t>
            </a:r>
            <a:endParaRPr lang="en-US" sz="1100" dirty="0"/>
          </a:p>
        </p:txBody>
      </p:sp>
      <p:sp>
        <p:nvSpPr>
          <p:cNvPr id="26" name="Text 18"/>
          <p:cNvSpPr txBox="1"/>
          <p:nvPr/>
        </p:nvSpPr>
        <p:spPr>
          <a:xfrm>
            <a:off x="1143000" y="9715500"/>
            <a:ext cx="16002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spc="49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KIPP-13 Spring / Indexing Plungers / Locking Pins Catalog 2021 (did.217625) · K0321 spring plungers with slot &amp; ball</a:t>
            </a:r>
            <a:endParaRPr lang="en-US" sz="9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gen-dedup-62634899c5abe9261b566eb30814642d.png">    </p:cNvPr>
          <p:cNvPicPr>
            <a:picLocks noChangeAspect="1"/>
          </p:cNvPicPr>
          <p:nvPr/>
        </p:nvPicPr>
        <p:blipFill>
          <a:blip r:embed="rId1"/>
          <a:srcRect l="-201" r="-201" t="0" b="0"/>
          <a:stretch/>
        </p:blipFill>
        <p:spPr>
          <a:xfrm>
            <a:off x="0" y="0"/>
            <a:ext cx="18288000" cy="7589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143000" y="3238805"/>
            <a:ext cx="7810805" cy="5715000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9144000" y="3238805"/>
            <a:ext cx="8001000" cy="5715000"/>
          </a:xfrm>
          <a:prstGeom prst="rect">
            <a:avLst/>
          </a:prstGeom>
          <a:solidFill>
            <a:srgbClr val="0B3A7A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5" name="Image 1" descr="gen-dedup-211c20d9c62daa33efe6408b8993b130.png">    </p:cNvPr>
          <p:cNvPicPr>
            <a:picLocks noChangeAspect="1"/>
          </p:cNvPicPr>
          <p:nvPr/>
        </p:nvPicPr>
        <p:blipFill>
          <a:blip r:embed="rId2"/>
          <a:srcRect l="-2083" r="-2083" t="0" b="0"/>
          <a:stretch/>
        </p:blipFill>
        <p:spPr>
          <a:xfrm>
            <a:off x="9430207" y="4515307"/>
            <a:ext cx="7429500" cy="9144"/>
          </a:xfrm>
          <a:prstGeom prst="rect">
            <a:avLst/>
          </a:prstGeom>
        </p:spPr>
      </p:pic>
      <p:pic>
        <p:nvPicPr>
          <p:cNvPr id="6" name="Image 2" descr="gen-dedup-211c20d9c62daa33efe6408b8993b130.png">    </p:cNvPr>
          <p:cNvPicPr>
            <a:picLocks noChangeAspect="1"/>
          </p:cNvPicPr>
          <p:nvPr/>
        </p:nvPicPr>
        <p:blipFill>
          <a:blip r:embed="rId3"/>
          <a:srcRect l="-2083" r="-2083" t="0" b="0"/>
          <a:stretch/>
        </p:blipFill>
        <p:spPr>
          <a:xfrm>
            <a:off x="9430207" y="6096305"/>
            <a:ext cx="7429500" cy="9144"/>
          </a:xfrm>
          <a:prstGeom prst="rect">
            <a:avLst/>
          </a:prstGeom>
        </p:spPr>
      </p:pic>
      <p:pic>
        <p:nvPicPr>
          <p:cNvPr id="7" name="Image 3" descr="gen-dedup-211c20d9c62daa33efe6408b8993b130.png">    </p:cNvPr>
          <p:cNvPicPr>
            <a:picLocks noChangeAspect="1"/>
          </p:cNvPicPr>
          <p:nvPr/>
        </p:nvPicPr>
        <p:blipFill>
          <a:blip r:embed="rId4"/>
          <a:srcRect l="-2083" r="-2083" t="0" b="0"/>
          <a:stretch/>
        </p:blipFill>
        <p:spPr>
          <a:xfrm>
            <a:off x="9430207" y="7677302"/>
            <a:ext cx="7429500" cy="9144"/>
          </a:xfrm>
          <a:prstGeom prst="rect">
            <a:avLst/>
          </a:prstGeom>
        </p:spPr>
      </p:pic>
      <p:pic>
        <p:nvPicPr>
          <p:cNvPr id="8" name="Image 4" descr="gen-dedup-4675fec768d6d7f4766ab47b4658c834.png">    </p:cNvPr>
          <p:cNvPicPr>
            <a:picLocks noChangeAspect="1"/>
          </p:cNvPicPr>
          <p:nvPr/>
        </p:nvPicPr>
        <p:blipFill>
          <a:blip r:embed="rId5"/>
          <a:srcRect l="0" r="0" t="-398" b="-398"/>
          <a:stretch/>
        </p:blipFill>
        <p:spPr>
          <a:xfrm>
            <a:off x="1143000" y="3238805"/>
            <a:ext cx="7810805" cy="57607"/>
          </a:xfrm>
          <a:prstGeom prst="rect">
            <a:avLst/>
          </a:prstGeom>
        </p:spPr>
      </p:pic>
      <p:pic>
        <p:nvPicPr>
          <p:cNvPr id="9" name="Image 5" descr="gen-dedup-f2da5760cb1c9cd40bc1eb0b1b19a19a.jp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9207" y="3600907"/>
            <a:ext cx="7245650" cy="2667305"/>
          </a:xfrm>
          <a:prstGeom prst="rect">
            <a:avLst/>
          </a:prstGeom>
        </p:spPr>
      </p:pic>
      <p:sp>
        <p:nvSpPr>
          <p:cNvPr id="10" name="Text 2"/>
          <p:cNvSpPr txBox="1"/>
          <p:nvPr/>
        </p:nvSpPr>
        <p:spPr>
          <a:xfrm>
            <a:off x="1143000" y="609905"/>
            <a:ext cx="114300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300" b="1" spc="432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14 · INDEXING PLUNGERS &amp; BALL LOCK PINS</a:t>
            </a:r>
            <a:endParaRPr lang="en-US" sz="1300" dirty="0"/>
          </a:p>
        </p:txBody>
      </p:sp>
      <p:sp>
        <p:nvSpPr>
          <p:cNvPr id="11" name="Text 3"/>
          <p:cNvSpPr txBox="1"/>
          <p:nvPr/>
        </p:nvSpPr>
        <p:spPr>
          <a:xfrm>
            <a:off x="15430500" y="609905"/>
            <a:ext cx="1714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r" indent="0" marL="0">
              <a:buNone/>
            </a:pPr>
            <a:r>
              <a:rPr lang="en-US" sz="1300" b="1" spc="243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14 / 18</a:t>
            </a:r>
            <a:endParaRPr lang="en-US" sz="1300" dirty="0"/>
          </a:p>
        </p:txBody>
      </p:sp>
      <p:sp>
        <p:nvSpPr>
          <p:cNvPr id="12" name="Text 4"/>
          <p:cNvSpPr txBox="1"/>
          <p:nvPr/>
        </p:nvSpPr>
        <p:spPr>
          <a:xfrm>
            <a:off x="1143000" y="1143000"/>
            <a:ext cx="15240305" cy="6291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500" b="1" spc="-90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인덱싱 플런저 &amp; </a:t>
            </a:r>
            <a:pPr algn="l" indent="0" marL="0">
              <a:buNone/>
            </a:pPr>
            <a:r>
              <a:rPr lang="en-US" sz="4500" b="1" spc="-90" kern="0" dirty="0">
                <a:solidFill>
                  <a:srgbClr val="1560B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볼락 핀</a:t>
            </a:r>
            <a:endParaRPr lang="en-US" sz="4500" dirty="0"/>
          </a:p>
        </p:txBody>
      </p:sp>
      <p:sp>
        <p:nvSpPr>
          <p:cNvPr id="13" name="Text 5"/>
          <p:cNvSpPr txBox="1"/>
          <p:nvPr/>
        </p:nvSpPr>
        <p:spPr>
          <a:xfrm>
            <a:off x="1143000" y="1886407"/>
            <a:ext cx="15240305" cy="2953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공구 없는 원터치 잠금 · 반도체 장비의 셋업·유지보수·모듈 교체를 초 단위로.</a:t>
            </a:r>
            <a:endParaRPr lang="en-US" sz="1600" dirty="0"/>
          </a:p>
        </p:txBody>
      </p:sp>
      <p:sp>
        <p:nvSpPr>
          <p:cNvPr id="14" name="Text 6"/>
          <p:cNvSpPr txBox="1"/>
          <p:nvPr/>
        </p:nvSpPr>
        <p:spPr>
          <a:xfrm>
            <a:off x="1429207" y="6458407"/>
            <a:ext cx="7239305" cy="1810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01 · INDEXING PLUNGERS · K0338 계열</a:t>
            </a:r>
            <a:endParaRPr lang="en-US" sz="900" dirty="0"/>
          </a:p>
        </p:txBody>
      </p:sp>
      <p:sp>
        <p:nvSpPr>
          <p:cNvPr id="15" name="Text 7"/>
          <p:cNvSpPr txBox="1"/>
          <p:nvPr/>
        </p:nvSpPr>
        <p:spPr>
          <a:xfrm>
            <a:off x="1429207" y="6715354"/>
            <a:ext cx="7239305" cy="32461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인덱싱 플런저</a:t>
            </a:r>
            <a:endParaRPr lang="en-US" sz="2100" dirty="0"/>
          </a:p>
        </p:txBody>
      </p:sp>
      <p:sp>
        <p:nvSpPr>
          <p:cNvPr id="16" name="Text 8"/>
          <p:cNvSpPr txBox="1"/>
          <p:nvPr/>
        </p:nvSpPr>
        <p:spPr>
          <a:xfrm>
            <a:off x="1429207" y="7117690"/>
            <a:ext cx="7239305" cy="12134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856"/>
              </a:lnSpc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플라스틱 머쉬룸 그립 / 캠 레버 / T-핸들 옵션</a:t>
            </a:r>
            <a:pPr algn="l" indent="0" marL="0">
              <a:lnSpc>
                <a:spcPts val="1856"/>
              </a:lnSpc>
              <a:buNone/>
            </a:pPr>
            <a:endParaRPr lang="en-US" sz="1100" dirty="0"/>
          </a:p>
          <a:p>
            <a:pPr algn="l" indent="0" marL="0">
              <a:lnSpc>
                <a:spcPts val="1856"/>
              </a:lnSpc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스틸 · </a:t>
            </a:r>
            <a:pPr algn="l" indent="0" marL="0">
              <a:lnSpc>
                <a:spcPts val="1856"/>
              </a:lnSpc>
              <a:buNone/>
            </a:pPr>
            <a:r>
              <a:rPr lang="en-US" sz="11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스테인리스</a:t>
            </a:r>
            <a:pPr algn="l" indent="0" marL="0">
              <a:lnSpc>
                <a:spcPts val="1856"/>
              </a:lnSpc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재질</a:t>
            </a:r>
            <a:pPr algn="l" indent="0" marL="0">
              <a:lnSpc>
                <a:spcPts val="1856"/>
              </a:lnSpc>
              <a:buNone/>
            </a:pPr>
            <a:endParaRPr lang="en-US" sz="1100" dirty="0"/>
          </a:p>
          <a:p>
            <a:pPr algn="l" indent="0" marL="0">
              <a:lnSpc>
                <a:spcPts val="1856"/>
              </a:lnSpc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Lock 옵션 · </a:t>
            </a:r>
            <a:pPr algn="l" indent="0" marL="0">
              <a:lnSpc>
                <a:spcPts val="1856"/>
              </a:lnSpc>
              <a:buNone/>
            </a:pPr>
            <a:r>
              <a:rPr lang="en-US" sz="11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원격 작동</a:t>
            </a:r>
            <a:pPr algn="l" indent="0" marL="0">
              <a:lnSpc>
                <a:spcPts val="1856"/>
              </a:lnSpc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옵션</a:t>
            </a:r>
            <a:pPr algn="l" indent="0" marL="0">
              <a:lnSpc>
                <a:spcPts val="1856"/>
              </a:lnSpc>
              <a:buNone/>
            </a:pPr>
            <a:endParaRPr lang="en-US" sz="1100" dirty="0"/>
          </a:p>
          <a:p>
            <a:pPr algn="l" indent="0" marL="0">
              <a:lnSpc>
                <a:spcPts val="1856"/>
              </a:lnSpc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</a:t>
            </a:r>
            <a:pPr algn="l" indent="0" marL="0">
              <a:lnSpc>
                <a:spcPts val="1856"/>
              </a:lnSpc>
              <a:buNone/>
            </a:pPr>
            <a:r>
              <a:rPr lang="en-US" sz="11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스테이터스 센서</a:t>
            </a:r>
            <a:pPr algn="l" indent="0" marL="0">
              <a:lnSpc>
                <a:spcPts val="1856"/>
              </a:lnSpc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로 잠금/해제 검출 (K0338 Form A)</a:t>
            </a:r>
            <a:pPr algn="l" indent="0" marL="0">
              <a:lnSpc>
                <a:spcPts val="1856"/>
              </a:lnSpc>
              <a:buNone/>
            </a:pPr>
            <a:endParaRPr lang="en-US" sz="1100" dirty="0"/>
          </a:p>
          <a:p>
            <a:pPr algn="l" indent="0" marL="0">
              <a:lnSpc>
                <a:spcPts val="1856"/>
              </a:lnSpc>
              <a:buNone/>
            </a:pPr>
            <a:r>
              <a:rPr lang="en-US" sz="11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인덱스 테이블, 회전 셀렉터, 캐리어 정렬</a:t>
            </a:r>
            <a:endParaRPr lang="en-US" sz="1100" dirty="0"/>
          </a:p>
        </p:txBody>
      </p:sp>
      <p:sp>
        <p:nvSpPr>
          <p:cNvPr id="17" name="Text 9"/>
          <p:cNvSpPr txBox="1"/>
          <p:nvPr/>
        </p:nvSpPr>
        <p:spPr>
          <a:xfrm>
            <a:off x="9430207" y="3581705"/>
            <a:ext cx="74295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02 · BALL LOCK PINS · QUICK-RELEASE</a:t>
            </a:r>
            <a:endParaRPr lang="en-US" sz="900" dirty="0"/>
          </a:p>
        </p:txBody>
      </p:sp>
      <p:sp>
        <p:nvSpPr>
          <p:cNvPr id="18" name="Text 10"/>
          <p:cNvSpPr txBox="1"/>
          <p:nvPr/>
        </p:nvSpPr>
        <p:spPr>
          <a:xfrm>
            <a:off x="9430207" y="3810305"/>
            <a:ext cx="7429500" cy="32461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볼락 핀</a:t>
            </a:r>
            <a:endParaRPr lang="en-US" sz="2100" dirty="0"/>
          </a:p>
        </p:txBody>
      </p:sp>
      <p:sp>
        <p:nvSpPr>
          <p:cNvPr id="19" name="Text 11"/>
          <p:cNvSpPr txBox="1"/>
          <p:nvPr/>
        </p:nvSpPr>
        <p:spPr>
          <a:xfrm>
            <a:off x="9430207" y="4705502"/>
            <a:ext cx="571500" cy="419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700" b="1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</a:t>
            </a:r>
            <a:endParaRPr lang="en-US" sz="2700" dirty="0"/>
          </a:p>
        </p:txBody>
      </p:sp>
      <p:sp>
        <p:nvSpPr>
          <p:cNvPr id="20" name="Text 12"/>
          <p:cNvSpPr txBox="1"/>
          <p:nvPr/>
        </p:nvSpPr>
        <p:spPr>
          <a:xfrm>
            <a:off x="10191902" y="4791456"/>
            <a:ext cx="3943807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머쉬룸 그립 · 표준형</a:t>
            </a:r>
            <a:endParaRPr lang="en-US" sz="1600" dirty="0"/>
          </a:p>
        </p:txBody>
      </p:sp>
      <p:sp>
        <p:nvSpPr>
          <p:cNvPr id="21" name="Text 13"/>
          <p:cNvSpPr txBox="1"/>
          <p:nvPr/>
        </p:nvSpPr>
        <p:spPr>
          <a:xfrm>
            <a:off x="10191902" y="5152644"/>
            <a:ext cx="4700016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자주 탈부착하는 커버·가드·모듈 교체 인터페이스. 다양한 핀 직경.</a:t>
            </a:r>
            <a:endParaRPr lang="en-US" sz="1100" dirty="0"/>
          </a:p>
        </p:txBody>
      </p:sp>
      <p:sp>
        <p:nvSpPr>
          <p:cNvPr id="22" name="Text 14"/>
          <p:cNvSpPr txBox="1"/>
          <p:nvPr/>
        </p:nvSpPr>
        <p:spPr>
          <a:xfrm>
            <a:off x="9430207" y="6286500"/>
            <a:ext cx="571500" cy="419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700" b="1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</a:t>
            </a:r>
            <a:endParaRPr lang="en-US" sz="2700" dirty="0"/>
          </a:p>
        </p:txBody>
      </p:sp>
      <p:sp>
        <p:nvSpPr>
          <p:cNvPr id="23" name="Text 15"/>
          <p:cNvSpPr txBox="1"/>
          <p:nvPr/>
        </p:nvSpPr>
        <p:spPr>
          <a:xfrm>
            <a:off x="10191902" y="6372454"/>
            <a:ext cx="3467405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L / T 핸들 · 링 그립 옵션</a:t>
            </a:r>
            <a:endParaRPr lang="en-US" sz="1600" dirty="0"/>
          </a:p>
        </p:txBody>
      </p:sp>
      <p:sp>
        <p:nvSpPr>
          <p:cNvPr id="24" name="Text 16"/>
          <p:cNvSpPr txBox="1"/>
          <p:nvPr/>
        </p:nvSpPr>
        <p:spPr>
          <a:xfrm>
            <a:off x="10191902" y="6734556"/>
            <a:ext cx="4202582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한 손 조작 최적화. 리프팅·언로킹 동작이 자연스러운 그립.</a:t>
            </a:r>
            <a:endParaRPr lang="en-US" sz="1100" dirty="0"/>
          </a:p>
        </p:txBody>
      </p:sp>
      <p:sp>
        <p:nvSpPr>
          <p:cNvPr id="25" name="Text 17"/>
          <p:cNvSpPr txBox="1"/>
          <p:nvPr/>
        </p:nvSpPr>
        <p:spPr>
          <a:xfrm>
            <a:off x="9430207" y="7867498"/>
            <a:ext cx="571500" cy="4197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2700" b="1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</a:t>
            </a:r>
            <a:endParaRPr lang="en-US" sz="2700" dirty="0"/>
          </a:p>
        </p:txBody>
      </p:sp>
      <p:sp>
        <p:nvSpPr>
          <p:cNvPr id="26" name="Text 18"/>
          <p:cNvSpPr txBox="1"/>
          <p:nvPr/>
        </p:nvSpPr>
        <p:spPr>
          <a:xfrm>
            <a:off x="10191902" y="7953451"/>
            <a:ext cx="3334817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스테인리스 · 자동화 라인 옵션</a:t>
            </a:r>
            <a:endParaRPr lang="en-US" sz="1600" dirty="0"/>
          </a:p>
        </p:txBody>
      </p:sp>
      <p:sp>
        <p:nvSpPr>
          <p:cNvPr id="27" name="Text 19"/>
          <p:cNvSpPr txBox="1"/>
          <p:nvPr/>
        </p:nvSpPr>
        <p:spPr>
          <a:xfrm>
            <a:off x="10191902" y="8315554"/>
            <a:ext cx="3653942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부식·클린 환경 · 로봇 셀 </a:t>
            </a:r>
            <a:pPr algn="l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엔드이펙터</a:t>
            </a:r>
            <a:pPr algn="l" indent="0" marL="0">
              <a:buNone/>
            </a:pPr>
            <a:r>
              <a:rPr lang="en-US" sz="11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결합에 사용.</a:t>
            </a:r>
            <a:endParaRPr lang="en-US" sz="1100" dirty="0"/>
          </a:p>
        </p:txBody>
      </p:sp>
      <p:sp>
        <p:nvSpPr>
          <p:cNvPr id="28" name="Text 20"/>
          <p:cNvSpPr txBox="1"/>
          <p:nvPr/>
        </p:nvSpPr>
        <p:spPr>
          <a:xfrm>
            <a:off x="1143000" y="9715500"/>
            <a:ext cx="16002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spc="49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KIPP-13 Spring / Indexing Plungers / Locking Pins Catalog 2021 (did.217625) · K0338 indexing plungers with status sensor</a:t>
            </a:r>
            <a:endParaRPr lang="en-US" sz="9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gen-dedup-62634899c5abe9261b566eb30814642d.png">    </p:cNvPr>
          <p:cNvPicPr>
            <a:picLocks noChangeAspect="1"/>
          </p:cNvPicPr>
          <p:nvPr/>
        </p:nvPicPr>
        <p:blipFill>
          <a:blip r:embed="rId1"/>
          <a:srcRect l="-201" r="-201" t="0" b="0"/>
          <a:stretch/>
        </p:blipFill>
        <p:spPr>
          <a:xfrm>
            <a:off x="0" y="0"/>
            <a:ext cx="18288000" cy="7589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143000" y="7048195"/>
            <a:ext cx="3619195" cy="1904695"/>
          </a:xfrm>
          <a:prstGeom prst="rect">
            <a:avLst/>
          </a:prstGeom>
          <a:solidFill>
            <a:srgbClr val="F4F7FB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4953305" y="7048195"/>
            <a:ext cx="3619195" cy="1904695"/>
          </a:xfrm>
          <a:prstGeom prst="rect">
            <a:avLst/>
          </a:prstGeom>
          <a:solidFill>
            <a:srgbClr val="0B3A7A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8953805" y="3905402"/>
            <a:ext cx="8191195" cy="1619402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8953805" y="5715000"/>
            <a:ext cx="8191195" cy="1619402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8953805" y="7524598"/>
            <a:ext cx="8191195" cy="1619402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pic>
        <p:nvPicPr>
          <p:cNvPr id="8" name="Image 1" descr="gen-dedup-dc861cfdf5a9a44b3366ebd07c8634ee.png">    </p:cNvPr>
          <p:cNvPicPr>
            <a:picLocks noChangeAspect="1"/>
          </p:cNvPicPr>
          <p:nvPr/>
        </p:nvPicPr>
        <p:blipFill>
          <a:blip r:embed="rId2"/>
          <a:srcRect l="-395" r="-395" t="0" b="0"/>
          <a:stretch/>
        </p:blipFill>
        <p:spPr>
          <a:xfrm>
            <a:off x="8953805" y="3905402"/>
            <a:ext cx="57607" cy="1619402"/>
          </a:xfrm>
          <a:prstGeom prst="rect">
            <a:avLst/>
          </a:prstGeom>
        </p:spPr>
      </p:pic>
      <p:pic>
        <p:nvPicPr>
          <p:cNvPr id="9" name="Image 2" descr="gen-dedup-138299fa62f7e37826f342f9e97e4d60.png">    </p:cNvPr>
          <p:cNvPicPr>
            <a:picLocks noChangeAspect="1"/>
          </p:cNvPicPr>
          <p:nvPr/>
        </p:nvPicPr>
        <p:blipFill>
          <a:blip r:embed="rId3"/>
          <a:srcRect l="-395" r="-395" t="0" b="0"/>
          <a:stretch/>
        </p:blipFill>
        <p:spPr>
          <a:xfrm>
            <a:off x="8953805" y="5715000"/>
            <a:ext cx="57607" cy="1619402"/>
          </a:xfrm>
          <a:prstGeom prst="rect">
            <a:avLst/>
          </a:prstGeom>
        </p:spPr>
      </p:pic>
      <p:pic>
        <p:nvPicPr>
          <p:cNvPr id="10" name="Image 3" descr="gen-dedup-abc1b0e869dd54b2ca0251c78218513b.png">    </p:cNvPr>
          <p:cNvPicPr>
            <a:picLocks noChangeAspect="1"/>
          </p:cNvPicPr>
          <p:nvPr/>
        </p:nvPicPr>
        <p:blipFill>
          <a:blip r:embed="rId4"/>
          <a:srcRect l="-395" r="-395" t="0" b="0"/>
          <a:stretch/>
        </p:blipFill>
        <p:spPr>
          <a:xfrm>
            <a:off x="8953805" y="7524598"/>
            <a:ext cx="57607" cy="1619402"/>
          </a:xfrm>
          <a:prstGeom prst="rect">
            <a:avLst/>
          </a:prstGeom>
        </p:spPr>
      </p:pic>
      <p:pic>
        <p:nvPicPr>
          <p:cNvPr id="11" name="Image 4" descr="gen-dedup-9ba3e5660369f902f1de2fc44791989d.jp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3000" y="3238805"/>
            <a:ext cx="7434023" cy="3619195"/>
          </a:xfrm>
          <a:prstGeom prst="rect">
            <a:avLst/>
          </a:prstGeom>
        </p:spPr>
      </p:pic>
      <p:pic>
        <p:nvPicPr>
          <p:cNvPr id="12" name="Image 5" descr="gen-dedup-93480b38dfcf13ff631402e63f5d8f7c.png">    </p:cNvPr>
          <p:cNvPicPr>
            <a:picLocks noChangeAspect="1"/>
          </p:cNvPicPr>
          <p:nvPr/>
        </p:nvPicPr>
        <p:blipFill>
          <a:blip r:embed="rId6"/>
          <a:srcRect l="-4" r="-4" t="0" b="0"/>
          <a:stretch/>
        </p:blipFill>
        <p:spPr>
          <a:xfrm>
            <a:off x="1143000" y="3238805"/>
            <a:ext cx="7429500" cy="3619195"/>
          </a:xfrm>
          <a:prstGeom prst="rect">
            <a:avLst/>
          </a:prstGeom>
        </p:spPr>
      </p:pic>
      <p:sp>
        <p:nvSpPr>
          <p:cNvPr id="13" name="Text 5"/>
          <p:cNvSpPr txBox="1"/>
          <p:nvPr/>
        </p:nvSpPr>
        <p:spPr>
          <a:xfrm>
            <a:off x="1143000" y="609905"/>
            <a:ext cx="12382805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300" b="1" spc="432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15 · QUICK-CHANGE · MAINTENANCE · MODULE REPLACEMENT</a:t>
            </a:r>
            <a:endParaRPr lang="en-US" sz="1300" dirty="0"/>
          </a:p>
        </p:txBody>
      </p:sp>
      <p:sp>
        <p:nvSpPr>
          <p:cNvPr id="14" name="Text 6"/>
          <p:cNvSpPr txBox="1"/>
          <p:nvPr/>
        </p:nvSpPr>
        <p:spPr>
          <a:xfrm>
            <a:off x="15430500" y="609905"/>
            <a:ext cx="1714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r" indent="0" marL="0">
              <a:buNone/>
            </a:pPr>
            <a:r>
              <a:rPr lang="en-US" sz="1300" b="1" spc="243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15 / 18</a:t>
            </a:r>
            <a:endParaRPr lang="en-US" sz="1300" dirty="0"/>
          </a:p>
        </p:txBody>
      </p:sp>
      <p:sp>
        <p:nvSpPr>
          <p:cNvPr id="15" name="Text 7"/>
          <p:cNvSpPr txBox="1"/>
          <p:nvPr/>
        </p:nvSpPr>
        <p:spPr>
          <a:xfrm>
            <a:off x="1143000" y="1143000"/>
            <a:ext cx="15240305" cy="6291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500" b="1" spc="-90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퀵체인지 · 유지보수 · </a:t>
            </a:r>
            <a:pPr algn="l" indent="0" marL="0">
              <a:buNone/>
            </a:pPr>
            <a:r>
              <a:rPr lang="en-US" sz="4500" b="1" spc="-90" kern="0" dirty="0">
                <a:solidFill>
                  <a:srgbClr val="1560B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모듈 교체</a:t>
            </a:r>
            <a:pPr algn="l" indent="0" marL="0">
              <a:buNone/>
            </a:pPr>
            <a:r>
              <a:rPr lang="en-US" sz="4500" b="1" spc="-90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시나리오</a:t>
            </a:r>
            <a:endParaRPr lang="en-US" sz="4500" dirty="0"/>
          </a:p>
        </p:txBody>
      </p:sp>
      <p:sp>
        <p:nvSpPr>
          <p:cNvPr id="16" name="Text 8"/>
          <p:cNvSpPr txBox="1"/>
          <p:nvPr/>
        </p:nvSpPr>
        <p:spPr>
          <a:xfrm>
            <a:off x="1143000" y="1886407"/>
            <a:ext cx="15240305" cy="2953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MTTR 단축과 셋업 시간 절감 — KIPP 표준 부품 조합으로 다운타임 최소화.</a:t>
            </a:r>
            <a:endParaRPr lang="en-US" sz="1600" dirty="0"/>
          </a:p>
        </p:txBody>
      </p:sp>
      <p:sp>
        <p:nvSpPr>
          <p:cNvPr id="17" name="Text 9"/>
          <p:cNvSpPr txBox="1"/>
          <p:nvPr/>
        </p:nvSpPr>
        <p:spPr>
          <a:xfrm>
            <a:off x="1333195" y="6476695"/>
            <a:ext cx="7049110" cy="1627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spc="135" kern="0" dirty="0">
                <a:solidFill>
                  <a:srgbClr val="DBE8F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△ Application reference · Cleanroom-rated robots (automation.omron.com)</a:t>
            </a:r>
            <a:endParaRPr lang="en-US" sz="900" dirty="0"/>
          </a:p>
        </p:txBody>
      </p:sp>
      <p:sp>
        <p:nvSpPr>
          <p:cNvPr id="18" name="Text 10"/>
          <p:cNvSpPr txBox="1"/>
          <p:nvPr/>
        </p:nvSpPr>
        <p:spPr>
          <a:xfrm>
            <a:off x="1429207" y="7295998"/>
            <a:ext cx="3048610" cy="1627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52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▼ TYPICAL BASELINE</a:t>
            </a:r>
            <a:endParaRPr lang="en-US" sz="900" dirty="0"/>
          </a:p>
        </p:txBody>
      </p:sp>
      <p:sp>
        <p:nvSpPr>
          <p:cNvPr id="19" name="Text 11"/>
          <p:cNvSpPr txBox="1"/>
          <p:nvPr/>
        </p:nvSpPr>
        <p:spPr>
          <a:xfrm>
            <a:off x="1429207" y="7534656"/>
            <a:ext cx="3048610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공구 사용 셋업</a:t>
            </a:r>
            <a:endParaRPr lang="en-US" sz="1600" dirty="0"/>
          </a:p>
        </p:txBody>
      </p:sp>
      <p:sp>
        <p:nvSpPr>
          <p:cNvPr id="20" name="Text 12"/>
          <p:cNvSpPr txBox="1"/>
          <p:nvPr/>
        </p:nvSpPr>
        <p:spPr>
          <a:xfrm>
            <a:off x="1429207" y="7891272"/>
            <a:ext cx="3048610" cy="65288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627"/>
              </a:lnSpc>
              <a:buNone/>
            </a:pPr>
            <a:r>
              <a:rPr lang="en-US" sz="1000" dirty="0">
                <a:solidFill>
                  <a:srgbClr val="6B7A8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스크류 · 렌치 조작</a:t>
            </a:r>
            <a:pPr algn="l" indent="0" marL="0">
              <a:lnSpc>
                <a:spcPts val="1627"/>
              </a:lnSpc>
              <a:buNone/>
            </a:pPr>
            <a:endParaRPr lang="en-US" sz="1000" dirty="0"/>
          </a:p>
          <a:p>
            <a:pPr algn="l" indent="0" marL="0">
              <a:lnSpc>
                <a:spcPts val="1627"/>
              </a:lnSpc>
              <a:buNone/>
            </a:pPr>
            <a:r>
              <a:rPr lang="en-US" sz="1000" dirty="0">
                <a:solidFill>
                  <a:srgbClr val="6B7A8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다중 부품 · 다중 공구</a:t>
            </a:r>
            <a:pPr algn="l" indent="0" marL="0">
              <a:lnSpc>
                <a:spcPts val="1627"/>
              </a:lnSpc>
              <a:buNone/>
            </a:pPr>
            <a:endParaRPr lang="en-US" sz="1000" dirty="0"/>
          </a:p>
          <a:p>
            <a:pPr algn="l" indent="0" marL="0">
              <a:lnSpc>
                <a:spcPts val="1627"/>
              </a:lnSpc>
              <a:buNone/>
            </a:pPr>
            <a:r>
              <a:rPr lang="en-US" sz="1000" dirty="0">
                <a:solidFill>
                  <a:srgbClr val="6B7A8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정전기 발생 리스크</a:t>
            </a:r>
            <a:endParaRPr lang="en-US" sz="1000" dirty="0"/>
          </a:p>
        </p:txBody>
      </p:sp>
      <p:sp>
        <p:nvSpPr>
          <p:cNvPr id="21" name="Text 13"/>
          <p:cNvSpPr txBox="1"/>
          <p:nvPr/>
        </p:nvSpPr>
        <p:spPr>
          <a:xfrm>
            <a:off x="5238598" y="7295998"/>
            <a:ext cx="3048610" cy="1627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52" kern="0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▲ WITH KIPP</a:t>
            </a:r>
            <a:endParaRPr lang="en-US" sz="900" dirty="0"/>
          </a:p>
        </p:txBody>
      </p:sp>
      <p:sp>
        <p:nvSpPr>
          <p:cNvPr id="22" name="Text 14"/>
          <p:cNvSpPr txBox="1"/>
          <p:nvPr/>
        </p:nvSpPr>
        <p:spPr>
          <a:xfrm>
            <a:off x="5238598" y="7534656"/>
            <a:ext cx="3048610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공구 없는 원터치 셋업</a:t>
            </a:r>
            <a:endParaRPr lang="en-US" sz="1600" dirty="0"/>
          </a:p>
        </p:txBody>
      </p:sp>
      <p:sp>
        <p:nvSpPr>
          <p:cNvPr id="23" name="Text 15"/>
          <p:cNvSpPr txBox="1"/>
          <p:nvPr/>
        </p:nvSpPr>
        <p:spPr>
          <a:xfrm>
            <a:off x="5238598" y="7891272"/>
            <a:ext cx="3048610" cy="65288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627"/>
              </a:lnSpc>
              <a:buNone/>
            </a:pPr>
            <a:r>
              <a:rPr lang="en-US" sz="10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볼락 핀 · 인덱싱 플런저</a:t>
            </a:r>
            <a:pPr algn="l" indent="0" marL="0">
              <a:lnSpc>
                <a:spcPts val="1627"/>
              </a:lnSpc>
              <a:buNone/>
            </a:pPr>
            <a:endParaRPr lang="en-US" sz="1000" dirty="0"/>
          </a:p>
          <a:p>
            <a:pPr algn="l" indent="0" marL="0">
              <a:lnSpc>
                <a:spcPts val="1627"/>
              </a:lnSpc>
              <a:buNone/>
            </a:pPr>
            <a:r>
              <a:rPr lang="en-US" sz="10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ESD 안전 조작</a:t>
            </a:r>
            <a:pPr algn="l" indent="0" marL="0">
              <a:lnSpc>
                <a:spcPts val="1627"/>
              </a:lnSpc>
              <a:buNone/>
            </a:pPr>
            <a:endParaRPr lang="en-US" sz="1000" dirty="0"/>
          </a:p>
          <a:p>
            <a:pPr algn="l" indent="0" marL="0">
              <a:lnSpc>
                <a:spcPts val="1627"/>
              </a:lnSpc>
              <a:buNone/>
            </a:pPr>
            <a:r>
              <a:rPr lang="en-US" sz="10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반복 재현성 확보</a:t>
            </a:r>
            <a:endParaRPr lang="en-US" sz="1000" dirty="0"/>
          </a:p>
        </p:txBody>
      </p:sp>
      <p:sp>
        <p:nvSpPr>
          <p:cNvPr id="24" name="Text 16"/>
          <p:cNvSpPr txBox="1"/>
          <p:nvPr/>
        </p:nvSpPr>
        <p:spPr>
          <a:xfrm>
            <a:off x="8953805" y="3238805"/>
            <a:ext cx="8192110" cy="1911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b="1" spc="315" kern="0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▎ THREE QUICK-CHANGE SCENARIOS</a:t>
            </a:r>
            <a:endParaRPr lang="en-US" sz="1000" dirty="0"/>
          </a:p>
        </p:txBody>
      </p:sp>
      <p:sp>
        <p:nvSpPr>
          <p:cNvPr id="25" name="Text 17"/>
          <p:cNvSpPr txBox="1"/>
          <p:nvPr/>
        </p:nvSpPr>
        <p:spPr>
          <a:xfrm>
            <a:off x="9334195" y="4153205"/>
            <a:ext cx="762061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SCENARIO 01 · SAFETY COVER / GUARD</a:t>
            </a:r>
            <a:endParaRPr lang="en-US" sz="900" dirty="0"/>
          </a:p>
        </p:txBody>
      </p:sp>
      <p:sp>
        <p:nvSpPr>
          <p:cNvPr id="26" name="Text 18"/>
          <p:cNvSpPr txBox="1"/>
          <p:nvPr/>
        </p:nvSpPr>
        <p:spPr>
          <a:xfrm>
            <a:off x="9334195" y="4381805"/>
            <a:ext cx="7620610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안전 커버·가드의 신속 탈부착</a:t>
            </a:r>
            <a:endParaRPr lang="en-US" sz="1500" dirty="0"/>
          </a:p>
        </p:txBody>
      </p:sp>
      <p:sp>
        <p:nvSpPr>
          <p:cNvPr id="27" name="Text 19"/>
          <p:cNvSpPr txBox="1"/>
          <p:nvPr/>
        </p:nvSpPr>
        <p:spPr>
          <a:xfrm>
            <a:off x="9334195" y="4677156"/>
            <a:ext cx="7620610" cy="21031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볼락 핀 + ESD 풀 핸들 조합 · </a:t>
            </a:r>
            <a:pPr algn="l" indent="0" marL="0">
              <a:buNone/>
            </a:pPr>
            <a:r>
              <a:rPr lang="en-US" sz="1000" b="1" dirty="0">
                <a:solidFill>
                  <a:srgbClr val="0B3A7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10초 이내 탈거</a:t>
            </a:r>
            <a:pPr algn="l" indent="0" marL="0"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, 유지보수 접근성 향상</a:t>
            </a:r>
            <a:endParaRPr lang="en-US" sz="1000" dirty="0"/>
          </a:p>
        </p:txBody>
      </p:sp>
      <p:sp>
        <p:nvSpPr>
          <p:cNvPr id="28" name="Text 20"/>
          <p:cNvSpPr txBox="1"/>
          <p:nvPr/>
        </p:nvSpPr>
        <p:spPr>
          <a:xfrm>
            <a:off x="9334195" y="5962802"/>
            <a:ext cx="762061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SCENARIO 02 · TOOLING JIG CHANGEOVER</a:t>
            </a:r>
            <a:endParaRPr lang="en-US" sz="900" dirty="0"/>
          </a:p>
        </p:txBody>
      </p:sp>
      <p:sp>
        <p:nvSpPr>
          <p:cNvPr id="29" name="Text 21"/>
          <p:cNvSpPr txBox="1"/>
          <p:nvPr/>
        </p:nvSpPr>
        <p:spPr>
          <a:xfrm>
            <a:off x="9334195" y="6191402"/>
            <a:ext cx="7620610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지그·픽스처 체인지오버</a:t>
            </a:r>
            <a:endParaRPr lang="en-US" sz="1500" dirty="0"/>
          </a:p>
        </p:txBody>
      </p:sp>
      <p:sp>
        <p:nvSpPr>
          <p:cNvPr id="30" name="Text 22"/>
          <p:cNvSpPr txBox="1"/>
          <p:nvPr/>
        </p:nvSpPr>
        <p:spPr>
          <a:xfrm>
            <a:off x="9334195" y="6486754"/>
            <a:ext cx="7620610" cy="21031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로케이팅 핀 + 인덱싱 플런저 · </a:t>
            </a:r>
            <a:pPr algn="l" indent="0" marL="0">
              <a:buNone/>
            </a:pPr>
            <a:r>
              <a:rPr lang="en-US" sz="1000" b="1" dirty="0">
                <a:solidFill>
                  <a:srgbClr val="1560B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데이텀 재현</a:t>
            </a:r>
            <a:pPr algn="l" indent="0" marL="0"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, 셋업 후 즉시 생산 재개</a:t>
            </a:r>
            <a:endParaRPr lang="en-US" sz="1000" dirty="0"/>
          </a:p>
        </p:txBody>
      </p:sp>
      <p:sp>
        <p:nvSpPr>
          <p:cNvPr id="31" name="Text 23"/>
          <p:cNvSpPr txBox="1"/>
          <p:nvPr/>
        </p:nvSpPr>
        <p:spPr>
          <a:xfrm>
            <a:off x="9334195" y="7772400"/>
            <a:ext cx="762061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00A3C4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SCENARIO 03 · MODULE / END-EFFECTOR</a:t>
            </a:r>
            <a:endParaRPr lang="en-US" sz="900" dirty="0"/>
          </a:p>
        </p:txBody>
      </p:sp>
      <p:sp>
        <p:nvSpPr>
          <p:cNvPr id="32" name="Text 24"/>
          <p:cNvSpPr txBox="1"/>
          <p:nvPr/>
        </p:nvSpPr>
        <p:spPr>
          <a:xfrm>
            <a:off x="9334195" y="8001000"/>
            <a:ext cx="7620610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모듈·엔드이펙터 교체</a:t>
            </a:r>
            <a:endParaRPr lang="en-US" sz="1500" dirty="0"/>
          </a:p>
        </p:txBody>
      </p:sp>
      <p:sp>
        <p:nvSpPr>
          <p:cNvPr id="33" name="Text 25"/>
          <p:cNvSpPr txBox="1"/>
          <p:nvPr/>
        </p:nvSpPr>
        <p:spPr>
          <a:xfrm>
            <a:off x="9334195" y="8296351"/>
            <a:ext cx="7620610" cy="21031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스테인리스 볼락 핀 · 인덱싱 플런저 (원격 작동) · </a:t>
            </a:r>
            <a:pPr algn="l" indent="0" marL="0">
              <a:buNone/>
            </a:pPr>
            <a:r>
              <a:rPr lang="en-US" sz="1000" b="1" dirty="0">
                <a:solidFill>
                  <a:srgbClr val="00A3C4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로봇 셀 다운타임 최소화</a:t>
            </a:r>
            <a:endParaRPr lang="en-US" sz="1000" dirty="0"/>
          </a:p>
        </p:txBody>
      </p:sp>
      <p:sp>
        <p:nvSpPr>
          <p:cNvPr id="34" name="Text 26"/>
          <p:cNvSpPr txBox="1"/>
          <p:nvPr/>
        </p:nvSpPr>
        <p:spPr>
          <a:xfrm>
            <a:off x="1143000" y="9715500"/>
            <a:ext cx="16002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spc="49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KIPP-13 Spring/Indexing Plungers/Locking Pins 2021 · Application ref: automation.omron.com/en/mx/blog/cleanroom-rated-robots-for-semiconductors</a:t>
            </a:r>
            <a:endParaRPr lang="en-US" sz="9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gen-dedup-62634899c5abe9261b566eb30814642d.png">    </p:cNvPr>
          <p:cNvPicPr>
            <a:picLocks noChangeAspect="1"/>
          </p:cNvPicPr>
          <p:nvPr/>
        </p:nvPicPr>
        <p:blipFill>
          <a:blip r:embed="rId1"/>
          <a:srcRect l="-201" r="-201" t="0" b="0"/>
          <a:stretch/>
        </p:blipFill>
        <p:spPr>
          <a:xfrm>
            <a:off x="0" y="0"/>
            <a:ext cx="18288000" cy="7589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143000" y="3238805"/>
            <a:ext cx="8001000" cy="2762402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9334195" y="3238805"/>
            <a:ext cx="7810805" cy="2762402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1143000" y="6191402"/>
            <a:ext cx="8001000" cy="2762402"/>
          </a:xfrm>
          <a:prstGeom prst="rect">
            <a:avLst/>
          </a:prstGeom>
          <a:solidFill>
            <a:srgbClr val="FFFFFF"/>
          </a:solidFill>
          <a:ln w="12700">
            <a:solidFill>
              <a:srgbClr val="DBE3EC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9334195" y="6191402"/>
            <a:ext cx="7810805" cy="2762402"/>
          </a:xfrm>
          <a:prstGeom prst="rect">
            <a:avLst/>
          </a:prstGeom>
          <a:solidFill>
            <a:srgbClr val="0B3A7A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7" name="Image 1" descr="gen-dedup-525e06580226d1cdcb37b71804b8d9b1.jp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3238805"/>
            <a:ext cx="3238805" cy="2763780"/>
          </a:xfrm>
          <a:prstGeom prst="rect">
            <a:avLst/>
          </a:prstGeom>
        </p:spPr>
      </p:pic>
      <p:pic>
        <p:nvPicPr>
          <p:cNvPr id="8" name="Image 2" descr="gen-dedup-246c58cb6b0c07ceb339edbbbace2eab.jp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4195" y="3238805"/>
            <a:ext cx="3238805" cy="2762961"/>
          </a:xfrm>
          <a:prstGeom prst="rect">
            <a:avLst/>
          </a:prstGeom>
        </p:spPr>
      </p:pic>
      <p:pic>
        <p:nvPicPr>
          <p:cNvPr id="9" name="Image 3" descr="gen-dedup-b901afc986b420cbc4ca55590183f589.jp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000" y="6191402"/>
            <a:ext cx="3238805" cy="2762961"/>
          </a:xfrm>
          <a:prstGeom prst="rect">
            <a:avLst/>
          </a:prstGeom>
        </p:spPr>
      </p:pic>
      <p:pic>
        <p:nvPicPr>
          <p:cNvPr id="10" name="Image 4" descr="gen-dedup-632d7d92eea4ad94729a94cd59b6548b.jpg">    </p:cNvPr>
          <p:cNvPicPr>
            <a:picLocks noChangeAspect="1"/>
          </p:cNvPicPr>
          <p:nvPr/>
        </p:nvPicPr>
        <p:blipFill>
          <a:blip r:embed="rId5">
            <a:alphaModFix amt="55000"/>
          </a:blip>
          <a:stretch>
            <a:fillRect/>
          </a:stretch>
        </p:blipFill>
        <p:spPr>
          <a:xfrm>
            <a:off x="9334195" y="6191402"/>
            <a:ext cx="3239855" cy="2762402"/>
          </a:xfrm>
          <a:prstGeom prst="rect">
            <a:avLst/>
          </a:prstGeom>
        </p:spPr>
      </p:pic>
      <p:sp>
        <p:nvSpPr>
          <p:cNvPr id="11" name="Shape 4"/>
          <p:cNvSpPr/>
          <p:nvPr/>
        </p:nvSpPr>
        <p:spPr>
          <a:xfrm>
            <a:off x="1143000" y="5715000"/>
            <a:ext cx="3238805" cy="286207"/>
          </a:xfrm>
          <a:prstGeom prst="rect">
            <a:avLst/>
          </a:prstGeom>
          <a:solidFill>
            <a:srgbClr val="06142D">
              <a:alpha val="7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2" name="Shape 5"/>
          <p:cNvSpPr/>
          <p:nvPr/>
        </p:nvSpPr>
        <p:spPr>
          <a:xfrm>
            <a:off x="9334195" y="5715000"/>
            <a:ext cx="3238805" cy="286207"/>
          </a:xfrm>
          <a:prstGeom prst="rect">
            <a:avLst/>
          </a:prstGeom>
          <a:solidFill>
            <a:srgbClr val="06142D">
              <a:alpha val="7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3" name="Shape 6"/>
          <p:cNvSpPr/>
          <p:nvPr/>
        </p:nvSpPr>
        <p:spPr>
          <a:xfrm>
            <a:off x="1143000" y="8667598"/>
            <a:ext cx="3238805" cy="286207"/>
          </a:xfrm>
          <a:prstGeom prst="rect">
            <a:avLst/>
          </a:prstGeom>
          <a:solidFill>
            <a:srgbClr val="06142D">
              <a:alpha val="7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14" name="Image 5" descr="gen-dedup-e0722f06be3887b8d8a9044aecf4efd3.png">    </p:cNvPr>
          <p:cNvPicPr>
            <a:picLocks noChangeAspect="1"/>
          </p:cNvPicPr>
          <p:nvPr/>
        </p:nvPicPr>
        <p:blipFill>
          <a:blip r:embed="rId6"/>
          <a:srcRect l="-2" r="-2" t="0" b="0"/>
          <a:stretch/>
        </p:blipFill>
        <p:spPr>
          <a:xfrm>
            <a:off x="9334195" y="6191402"/>
            <a:ext cx="3238805" cy="2762402"/>
          </a:xfrm>
          <a:prstGeom prst="rect">
            <a:avLst/>
          </a:prstGeom>
        </p:spPr>
      </p:pic>
      <p:sp>
        <p:nvSpPr>
          <p:cNvPr id="15" name="Shape 7"/>
          <p:cNvSpPr/>
          <p:nvPr/>
        </p:nvSpPr>
        <p:spPr>
          <a:xfrm>
            <a:off x="9334195" y="8667598"/>
            <a:ext cx="3238805" cy="286207"/>
          </a:xfrm>
          <a:prstGeom prst="rect">
            <a:avLst/>
          </a:prstGeom>
          <a:solidFill>
            <a:srgbClr val="06142D">
              <a:alpha val="8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6" name="Text 8"/>
          <p:cNvSpPr txBox="1"/>
          <p:nvPr/>
        </p:nvSpPr>
        <p:spPr>
          <a:xfrm>
            <a:off x="1143000" y="609905"/>
            <a:ext cx="1047811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300" b="1" spc="432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16 · APPLICATION SCENARIOS</a:t>
            </a:r>
            <a:endParaRPr lang="en-US" sz="1300" dirty="0"/>
          </a:p>
        </p:txBody>
      </p:sp>
      <p:sp>
        <p:nvSpPr>
          <p:cNvPr id="17" name="Text 9"/>
          <p:cNvSpPr txBox="1"/>
          <p:nvPr/>
        </p:nvSpPr>
        <p:spPr>
          <a:xfrm>
            <a:off x="15430500" y="609905"/>
            <a:ext cx="1714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r" indent="0" marL="0">
              <a:buNone/>
            </a:pPr>
            <a:r>
              <a:rPr lang="en-US" sz="1300" b="1" spc="243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16 / 18</a:t>
            </a:r>
            <a:endParaRPr lang="en-US" sz="1300" dirty="0"/>
          </a:p>
        </p:txBody>
      </p:sp>
      <p:sp>
        <p:nvSpPr>
          <p:cNvPr id="18" name="Text 10"/>
          <p:cNvSpPr txBox="1"/>
          <p:nvPr/>
        </p:nvSpPr>
        <p:spPr>
          <a:xfrm>
            <a:off x="1143000" y="1143000"/>
            <a:ext cx="15240305" cy="6291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500" b="1" spc="-90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반도체 장비 </a:t>
            </a:r>
            <a:pPr algn="l" indent="0" marL="0">
              <a:buNone/>
            </a:pPr>
            <a:r>
              <a:rPr lang="en-US" sz="4500" b="1" spc="-90" kern="0" dirty="0">
                <a:solidFill>
                  <a:srgbClr val="1560B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애플리케이션 시나리오</a:t>
            </a:r>
            <a:endParaRPr lang="en-US" sz="4500" dirty="0"/>
          </a:p>
        </p:txBody>
      </p:sp>
      <p:sp>
        <p:nvSpPr>
          <p:cNvPr id="19" name="Text 11"/>
          <p:cNvSpPr txBox="1"/>
          <p:nvPr/>
        </p:nvSpPr>
        <p:spPr>
          <a:xfrm>
            <a:off x="1143000" y="1886407"/>
            <a:ext cx="15240305" cy="2953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웨이퍼 핸들링 · 검사·계측 · 이송·트랜스퍼 · 유지보수 — 실제 사용 환경별 KIPP 부품 매핑.</a:t>
            </a:r>
            <a:endParaRPr lang="en-US" sz="1600" dirty="0"/>
          </a:p>
        </p:txBody>
      </p:sp>
      <p:sp>
        <p:nvSpPr>
          <p:cNvPr id="20" name="Text 12"/>
          <p:cNvSpPr txBox="1"/>
          <p:nvPr/>
        </p:nvSpPr>
        <p:spPr>
          <a:xfrm>
            <a:off x="1238098" y="5772607"/>
            <a:ext cx="304861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00" spc="90" kern="0" dirty="0">
                <a:solidFill>
                  <a:srgbClr val="DBE8F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△ Application ref · jel-robot.com/products/GTCR5280_300mm</a:t>
            </a:r>
            <a:endParaRPr lang="en-US" sz="800" dirty="0"/>
          </a:p>
        </p:txBody>
      </p:sp>
      <p:sp>
        <p:nvSpPr>
          <p:cNvPr id="21" name="Text 13"/>
          <p:cNvSpPr txBox="1"/>
          <p:nvPr/>
        </p:nvSpPr>
        <p:spPr>
          <a:xfrm>
            <a:off x="4667098" y="3524098"/>
            <a:ext cx="4286707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0B3A7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SCENARIO 01</a:t>
            </a:r>
            <a:endParaRPr lang="en-US" sz="900" dirty="0"/>
          </a:p>
        </p:txBody>
      </p:sp>
      <p:sp>
        <p:nvSpPr>
          <p:cNvPr id="22" name="Text 14"/>
          <p:cNvSpPr txBox="1"/>
          <p:nvPr/>
        </p:nvSpPr>
        <p:spPr>
          <a:xfrm>
            <a:off x="4667098" y="3733495"/>
            <a:ext cx="4286707" cy="2862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웨이퍼 핸들링 로봇</a:t>
            </a:r>
            <a:endParaRPr lang="en-US" sz="1800" dirty="0"/>
          </a:p>
        </p:txBody>
      </p:sp>
      <p:sp>
        <p:nvSpPr>
          <p:cNvPr id="23" name="Text 15"/>
          <p:cNvSpPr txBox="1"/>
          <p:nvPr/>
        </p:nvSpPr>
        <p:spPr>
          <a:xfrm>
            <a:off x="4667098" y="4088282"/>
            <a:ext cx="4286707" cy="6748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</a:t>
            </a:r>
            <a:pPr algn="l" indent="0" marL="0">
              <a:lnSpc>
                <a:spcPts val="1680"/>
              </a:lnSpc>
              <a:buNone/>
            </a:pPr>
            <a:r>
              <a:rPr lang="en-US" sz="10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엔드이펙터 마운트</a:t>
            </a:r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: 스테인리스 볼락 핀</a:t>
            </a:r>
            <a:pPr algn="l" indent="0" marL="0">
              <a:lnSpc>
                <a:spcPts val="1680"/>
              </a:lnSpc>
              <a:buNone/>
            </a:pPr>
            <a:endParaRPr lang="en-US" sz="1000" dirty="0"/>
          </a:p>
          <a:p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</a:t>
            </a:r>
            <a:pPr algn="l" indent="0" marL="0">
              <a:lnSpc>
                <a:spcPts val="1680"/>
              </a:lnSpc>
              <a:buNone/>
            </a:pPr>
            <a:r>
              <a:rPr lang="en-US" sz="10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가드·커버</a:t>
            </a:r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: ESD 풀 핸들 + 프로텍티브 캡</a:t>
            </a:r>
            <a:pPr algn="l" indent="0" marL="0">
              <a:lnSpc>
                <a:spcPts val="1680"/>
              </a:lnSpc>
              <a:buNone/>
            </a:pPr>
            <a:endParaRPr lang="en-US" sz="1000" dirty="0"/>
          </a:p>
          <a:p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</a:t>
            </a:r>
            <a:pPr algn="l" indent="0" marL="0">
              <a:lnSpc>
                <a:spcPts val="1680"/>
              </a:lnSpc>
              <a:buNone/>
            </a:pPr>
            <a:r>
              <a:rPr lang="en-US" sz="10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캐리지 정렬</a:t>
            </a:r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: 로케이팅 핀 (DIN 6321)</a:t>
            </a:r>
            <a:endParaRPr lang="en-US" sz="1000" dirty="0"/>
          </a:p>
        </p:txBody>
      </p:sp>
      <p:sp>
        <p:nvSpPr>
          <p:cNvPr id="24" name="Text 16"/>
          <p:cNvSpPr txBox="1"/>
          <p:nvPr/>
        </p:nvSpPr>
        <p:spPr>
          <a:xfrm>
            <a:off x="9430207" y="5772607"/>
            <a:ext cx="304861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00" spc="90" kern="0" dirty="0">
                <a:solidFill>
                  <a:srgbClr val="DBE8F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△ Application ref · pi-usa.us · wafer inspection metrology</a:t>
            </a:r>
            <a:endParaRPr lang="en-US" sz="800" dirty="0"/>
          </a:p>
        </p:txBody>
      </p:sp>
      <p:sp>
        <p:nvSpPr>
          <p:cNvPr id="25" name="Text 17"/>
          <p:cNvSpPr txBox="1"/>
          <p:nvPr/>
        </p:nvSpPr>
        <p:spPr>
          <a:xfrm>
            <a:off x="12859207" y="3524098"/>
            <a:ext cx="4096512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SCENARIO 02</a:t>
            </a:r>
            <a:endParaRPr lang="en-US" sz="900" dirty="0"/>
          </a:p>
        </p:txBody>
      </p:sp>
      <p:sp>
        <p:nvSpPr>
          <p:cNvPr id="26" name="Text 18"/>
          <p:cNvSpPr txBox="1"/>
          <p:nvPr/>
        </p:nvSpPr>
        <p:spPr>
          <a:xfrm>
            <a:off x="12859207" y="3733495"/>
            <a:ext cx="4096512" cy="2862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검사 · 계측 스테이지</a:t>
            </a:r>
            <a:endParaRPr lang="en-US" sz="1800" dirty="0"/>
          </a:p>
        </p:txBody>
      </p:sp>
      <p:sp>
        <p:nvSpPr>
          <p:cNvPr id="27" name="Text 19"/>
          <p:cNvSpPr txBox="1"/>
          <p:nvPr/>
        </p:nvSpPr>
        <p:spPr>
          <a:xfrm>
            <a:off x="12859207" y="4088282"/>
            <a:ext cx="4096512" cy="6748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</a:t>
            </a:r>
            <a:pPr algn="l" indent="0" marL="0">
              <a:lnSpc>
                <a:spcPts val="1680"/>
              </a:lnSpc>
              <a:buNone/>
            </a:pPr>
            <a:r>
              <a:rPr lang="en-US" sz="10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워크피스 클램핑</a:t>
            </a:r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: K0661 (안티스태틱)</a:t>
            </a:r>
            <a:pPr algn="l" indent="0" marL="0">
              <a:lnSpc>
                <a:spcPts val="1680"/>
              </a:lnSpc>
              <a:buNone/>
            </a:pPr>
            <a:endParaRPr lang="en-US" sz="1000" dirty="0"/>
          </a:p>
          <a:p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</a:t>
            </a:r>
            <a:pPr algn="l" indent="0" marL="0">
              <a:lnSpc>
                <a:spcPts val="1680"/>
              </a:lnSpc>
              <a:buNone/>
            </a:pPr>
            <a:r>
              <a:rPr lang="en-US" sz="10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데이텀 재현</a:t>
            </a:r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: DIN 6321 로케이팅 핀</a:t>
            </a:r>
            <a:pPr algn="l" indent="0" marL="0">
              <a:lnSpc>
                <a:spcPts val="1680"/>
              </a:lnSpc>
              <a:buNone/>
            </a:pPr>
            <a:endParaRPr lang="en-US" sz="1000" dirty="0"/>
          </a:p>
          <a:p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</a:t>
            </a:r>
            <a:pPr algn="l" indent="0" marL="0">
              <a:lnSpc>
                <a:spcPts val="1680"/>
              </a:lnSpc>
              <a:buNone/>
            </a:pPr>
            <a:r>
              <a:rPr lang="en-US" sz="10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얇은 부품 지지</a:t>
            </a:r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: 유압식 서포트</a:t>
            </a:r>
            <a:endParaRPr lang="en-US" sz="1000" dirty="0"/>
          </a:p>
        </p:txBody>
      </p:sp>
      <p:sp>
        <p:nvSpPr>
          <p:cNvPr id="28" name="Text 20"/>
          <p:cNvSpPr txBox="1"/>
          <p:nvPr/>
        </p:nvSpPr>
        <p:spPr>
          <a:xfrm>
            <a:off x="1238098" y="8725205"/>
            <a:ext cx="304861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00" spc="90" kern="0" dirty="0">
                <a:solidFill>
                  <a:srgbClr val="DBE8F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△ Application ref · semiconductor cleanroom (illustrative)</a:t>
            </a:r>
            <a:endParaRPr lang="en-US" sz="800" dirty="0"/>
          </a:p>
        </p:txBody>
      </p:sp>
      <p:sp>
        <p:nvSpPr>
          <p:cNvPr id="29" name="Text 21"/>
          <p:cNvSpPr txBox="1"/>
          <p:nvPr/>
        </p:nvSpPr>
        <p:spPr>
          <a:xfrm>
            <a:off x="4667098" y="6476695"/>
            <a:ext cx="4286707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00A3C4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SCENARIO 03</a:t>
            </a:r>
            <a:endParaRPr lang="en-US" sz="900" dirty="0"/>
          </a:p>
        </p:txBody>
      </p:sp>
      <p:sp>
        <p:nvSpPr>
          <p:cNvPr id="30" name="Text 22"/>
          <p:cNvSpPr txBox="1"/>
          <p:nvPr/>
        </p:nvSpPr>
        <p:spPr>
          <a:xfrm>
            <a:off x="4667098" y="6687007"/>
            <a:ext cx="4286707" cy="2862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로드포트 · 트랜스퍼</a:t>
            </a:r>
            <a:endParaRPr lang="en-US" sz="1800" dirty="0"/>
          </a:p>
        </p:txBody>
      </p:sp>
      <p:sp>
        <p:nvSpPr>
          <p:cNvPr id="31" name="Text 23"/>
          <p:cNvSpPr txBox="1"/>
          <p:nvPr/>
        </p:nvSpPr>
        <p:spPr>
          <a:xfrm>
            <a:off x="4667098" y="7040880"/>
            <a:ext cx="4286707" cy="6748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</a:t>
            </a:r>
            <a:pPr algn="l" indent="0" marL="0">
              <a:lnSpc>
                <a:spcPts val="1680"/>
              </a:lnSpc>
              <a:buNone/>
            </a:pPr>
            <a:r>
              <a:rPr lang="en-US" sz="10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방해 없는 착탈</a:t>
            </a:r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: 공압 스윙 클램프</a:t>
            </a:r>
            <a:pPr algn="l" indent="0" marL="0">
              <a:lnSpc>
                <a:spcPts val="1680"/>
              </a:lnSpc>
              <a:buNone/>
            </a:pPr>
            <a:endParaRPr lang="en-US" sz="1000" dirty="0"/>
          </a:p>
          <a:p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</a:t>
            </a:r>
            <a:pPr algn="l" indent="0" marL="0">
              <a:lnSpc>
                <a:spcPts val="1680"/>
              </a:lnSpc>
              <a:buNone/>
            </a:pPr>
            <a:r>
              <a:rPr lang="en-US" sz="10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정지 위치 재현</a:t>
            </a:r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: K0581 조절식 스톱</a:t>
            </a:r>
            <a:pPr algn="l" indent="0" marL="0">
              <a:lnSpc>
                <a:spcPts val="1680"/>
              </a:lnSpc>
              <a:buNone/>
            </a:pPr>
            <a:endParaRPr lang="en-US" sz="1000" dirty="0"/>
          </a:p>
          <a:p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</a:t>
            </a:r>
            <a:pPr algn="l" indent="0" marL="0">
              <a:lnSpc>
                <a:spcPts val="1680"/>
              </a:lnSpc>
              <a:buNone/>
            </a:pPr>
            <a:r>
              <a:rPr lang="en-US" sz="1000" b="1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모듈 마운팅</a:t>
            </a:r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: 픽스처 풋</a:t>
            </a:r>
            <a:endParaRPr lang="en-US" sz="1000" dirty="0"/>
          </a:p>
        </p:txBody>
      </p:sp>
      <p:sp>
        <p:nvSpPr>
          <p:cNvPr id="32" name="Text 24"/>
          <p:cNvSpPr txBox="1"/>
          <p:nvPr/>
        </p:nvSpPr>
        <p:spPr>
          <a:xfrm>
            <a:off x="9430207" y="8725205"/>
            <a:ext cx="304861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00" spc="90" kern="0" dirty="0">
                <a:solidFill>
                  <a:srgbClr val="DBE8F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△ Application ref · automation.omron.com · cleanroom robots</a:t>
            </a:r>
            <a:endParaRPr lang="en-US" sz="800" dirty="0"/>
          </a:p>
        </p:txBody>
      </p:sp>
      <p:sp>
        <p:nvSpPr>
          <p:cNvPr id="33" name="Text 25"/>
          <p:cNvSpPr txBox="1"/>
          <p:nvPr/>
        </p:nvSpPr>
        <p:spPr>
          <a:xfrm>
            <a:off x="12859207" y="6476695"/>
            <a:ext cx="4096512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SCENARIO 04</a:t>
            </a:r>
            <a:endParaRPr lang="en-US" sz="900" dirty="0"/>
          </a:p>
        </p:txBody>
      </p:sp>
      <p:sp>
        <p:nvSpPr>
          <p:cNvPr id="34" name="Text 26"/>
          <p:cNvSpPr txBox="1"/>
          <p:nvPr/>
        </p:nvSpPr>
        <p:spPr>
          <a:xfrm>
            <a:off x="12859207" y="6687007"/>
            <a:ext cx="4096512" cy="2862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유지보수 · 체인지오버</a:t>
            </a:r>
            <a:endParaRPr lang="en-US" sz="1800" dirty="0"/>
          </a:p>
        </p:txBody>
      </p:sp>
      <p:sp>
        <p:nvSpPr>
          <p:cNvPr id="35" name="Text 27"/>
          <p:cNvSpPr txBox="1"/>
          <p:nvPr/>
        </p:nvSpPr>
        <p:spPr>
          <a:xfrm>
            <a:off x="12859207" y="7040880"/>
            <a:ext cx="4096512" cy="6748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</a:t>
            </a:r>
            <a:pPr algn="l" indent="0" marL="0">
              <a:lnSpc>
                <a:spcPts val="168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공구 없는 탈부착</a:t>
            </a:r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: 볼락 핀</a:t>
            </a:r>
            <a:pPr algn="l" indent="0" marL="0">
              <a:lnSpc>
                <a:spcPts val="1680"/>
              </a:lnSpc>
              <a:buNone/>
            </a:pPr>
            <a:endParaRPr lang="en-US" sz="1000" dirty="0"/>
          </a:p>
          <a:p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</a:t>
            </a:r>
            <a:pPr algn="l" indent="0" marL="0">
              <a:lnSpc>
                <a:spcPts val="168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모듈 정렬</a:t>
            </a:r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: K0338 인덱싱 플런저</a:t>
            </a:r>
            <a:pPr algn="l" indent="0" marL="0">
              <a:lnSpc>
                <a:spcPts val="1680"/>
              </a:lnSpc>
              <a:buNone/>
            </a:pPr>
            <a:endParaRPr lang="en-US" sz="1000" dirty="0"/>
          </a:p>
          <a:p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· </a:t>
            </a:r>
            <a:pPr algn="l" indent="0" marL="0">
              <a:lnSpc>
                <a:spcPts val="168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스크류 풀림 방지</a:t>
            </a:r>
            <a:pPr algn="l" indent="0" marL="0">
              <a:lnSpc>
                <a:spcPts val="1680"/>
              </a:lnSpc>
              <a:buNone/>
            </a:pPr>
            <a:r>
              <a:rPr lang="en-US" sz="10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: K0321 스프링 플런저</a:t>
            </a:r>
            <a:endParaRPr lang="en-US" sz="1000" dirty="0"/>
          </a:p>
        </p:txBody>
      </p:sp>
      <p:sp>
        <p:nvSpPr>
          <p:cNvPr id="36" name="Text 28"/>
          <p:cNvSpPr txBox="1"/>
          <p:nvPr/>
        </p:nvSpPr>
        <p:spPr>
          <a:xfrm>
            <a:off x="1143000" y="9715500"/>
            <a:ext cx="16002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spc="49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KIPP official product references (previous slides) · Application reference images from public web sources (labeled per image)</a:t>
            </a:r>
            <a:endParaRPr lang="en-US" sz="9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gen-dedup-62634899c5abe9261b566eb30814642d.png">    </p:cNvPr>
          <p:cNvPicPr>
            <a:picLocks noChangeAspect="1"/>
          </p:cNvPicPr>
          <p:nvPr/>
        </p:nvPicPr>
        <p:blipFill>
          <a:blip r:embed="rId1"/>
          <a:srcRect l="-201" r="-201" t="0" b="0"/>
          <a:stretch/>
        </p:blipFill>
        <p:spPr>
          <a:xfrm>
            <a:off x="0" y="0"/>
            <a:ext cx="18288000" cy="7589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143000" y="8572500"/>
            <a:ext cx="16002000" cy="761695"/>
          </a:xfrm>
          <a:prstGeom prst="rect">
            <a:avLst/>
          </a:prstGeom>
          <a:solidFill>
            <a:srgbClr val="0B3A7A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Text 1"/>
          <p:cNvSpPr txBox="1"/>
          <p:nvPr/>
        </p:nvSpPr>
        <p:spPr>
          <a:xfrm>
            <a:off x="1143000" y="609905"/>
            <a:ext cx="114300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300" b="1" spc="432" kern="0" dirty="0">
                <a:solidFill>
                  <a:srgbClr val="1560B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17 · SELECTION GUIDE BY SEMICONDUCTOR SUBSYSTEM</a:t>
            </a:r>
            <a:endParaRPr lang="en-US" sz="1300" dirty="0"/>
          </a:p>
        </p:txBody>
      </p:sp>
      <p:sp>
        <p:nvSpPr>
          <p:cNvPr id="5" name="Text 2"/>
          <p:cNvSpPr txBox="1"/>
          <p:nvPr/>
        </p:nvSpPr>
        <p:spPr>
          <a:xfrm>
            <a:off x="15430500" y="609905"/>
            <a:ext cx="1714500" cy="20025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r" indent="0" marL="0">
              <a:buNone/>
            </a:pPr>
            <a:r>
              <a:rPr lang="en-US" sz="1300" b="1" spc="243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17 / 18</a:t>
            </a:r>
            <a:endParaRPr lang="en-US" sz="1300" dirty="0"/>
          </a:p>
        </p:txBody>
      </p:sp>
      <p:sp>
        <p:nvSpPr>
          <p:cNvPr id="6" name="Text 3"/>
          <p:cNvSpPr txBox="1"/>
          <p:nvPr/>
        </p:nvSpPr>
        <p:spPr>
          <a:xfrm>
            <a:off x="1143000" y="1143000"/>
            <a:ext cx="15240305" cy="62910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4500" b="1" spc="-90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반도체 장비 </a:t>
            </a:r>
            <a:pPr algn="l" indent="0" marL="0">
              <a:buNone/>
            </a:pPr>
            <a:r>
              <a:rPr lang="en-US" sz="4500" b="1" spc="-90" kern="0" dirty="0">
                <a:solidFill>
                  <a:srgbClr val="1560B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서브시스템별</a:t>
            </a:r>
            <a:pPr algn="l" indent="0" marL="0">
              <a:buNone/>
            </a:pPr>
            <a:r>
              <a:rPr lang="en-US" sz="4500" b="1" spc="-90" kern="0" dirty="0">
                <a:solidFill>
                  <a:srgbClr val="0B1A2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선정 가이드</a:t>
            </a:r>
            <a:endParaRPr lang="en-US" sz="4500" dirty="0"/>
          </a:p>
        </p:txBody>
      </p:sp>
      <p:sp>
        <p:nvSpPr>
          <p:cNvPr id="7" name="Text 4"/>
          <p:cNvSpPr txBox="1"/>
          <p:nvPr/>
        </p:nvSpPr>
        <p:spPr>
          <a:xfrm>
            <a:off x="1143000" y="1886407"/>
            <a:ext cx="15240305" cy="29535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dirty="0">
                <a:solidFill>
                  <a:srgbClr val="35485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어떤 서브시스템에 어떤 KIPP 부품을 매칭할지 — 즉시 참고용 매트릭스.</a:t>
            </a:r>
            <a:endParaRPr lang="en-US" sz="1600" dirty="0"/>
          </a:p>
        </p:txBody>
      </p:sp>
      <p:graphicFrame>
        <p:nvGraphicFramePr>
          <p:cNvPr id="1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1143000" y="3238805"/>
          <a:ext cx="16002000" cy="4029761"/>
        </p:xfrm>
        <a:graphic>
          <a:graphicData uri="http://schemas.openxmlformats.org/drawingml/2006/table">
            <a:tbl>
              <a:tblPr/>
              <a:tblGrid>
                <a:gridCol w="2667305"/>
                <a:gridCol w="3785616"/>
                <a:gridCol w="4871923"/>
                <a:gridCol w="4677156"/>
              </a:tblGrid>
              <a:tr h="671627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25" b="1" dirty="0">
                          <a:solidFill>
                            <a:srgbClr val="FFFFFF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서브시스템</a:t>
                      </a:r>
                      <a:endParaRPr lang="en-US" sz="1125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71907" marR="171907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25" b="1" dirty="0">
                          <a:solidFill>
                            <a:srgbClr val="FFFFFF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주요 요구</a:t>
                      </a:r>
                      <a:endParaRPr lang="en-US" sz="1125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71907" marR="171907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25" b="1" dirty="0">
                          <a:solidFill>
                            <a:srgbClr val="FFFFFF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추천 KIPP 부품</a:t>
                      </a:r>
                      <a:endParaRPr lang="en-US" sz="1125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71907" marR="171907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25" b="1" dirty="0">
                          <a:solidFill>
                            <a:srgbClr val="FFFFFF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기대 효과</a:t>
                      </a:r>
                      <a:endParaRPr lang="en-US" sz="1125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71907" marR="171907" marT="133502" marB="133502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A7A"/>
                    </a:solidFill>
                  </a:tcPr>
                </a:tc>
              </a:tr>
              <a:tr h="671627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b="1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웨이퍼 핸들링</a:t>
                      </a:r>
                      <a:pPr indent="0" marL="0">
                        <a:buNone/>
                      </a:pPr>
                      <a:endParaRPr lang="en-US" sz="1200" dirty="0"/>
                    </a:p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6B7A8C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Wafer Handling</a:t>
                      </a:r>
                      <a:endParaRPr lang="en-US" sz="1200" dirty="0"/>
                    </a:p>
                  </a:txBody>
                  <a:tcPr marL="171907" marR="171907" marT="152705" marB="1527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35485C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ESD 안전 · 컴팩트 잠금</a:t>
                      </a:r>
                      <a:endParaRPr lang="en-US" sz="1125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71907" marR="171907" marT="152705" marB="1527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 · </a:t>
                      </a:r>
                      <a:pPr indent="0" marL="0">
                        <a:buNone/>
                      </a:pPr>
                      <a:r>
                        <a:rPr lang="en-US" sz="1125" b="1" dirty="0">
                          <a:solidFill>
                            <a:srgbClr val="0B3A7A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K0106</a:t>
                      </a:r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 안티스태틱 프로텍티브 캡</a:t>
                      </a:r>
                      <a:pPr indent="0" marL="0">
                        <a:buNone/>
                      </a:pPr>
                      <a:endParaRPr lang="en-US" sz="1200" dirty="0"/>
                    </a:p>
                    <a:p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 · ESD 풀 핸들 · 훅 클램프 </a:t>
                      </a:r>
                      <a:endParaRPr lang="en-US" sz="1200" dirty="0"/>
                    </a:p>
                  </a:txBody>
                  <a:tcPr marL="171907" marR="171907" marT="152705" marB="1527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35485C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정전기 리스크 저감 · 트레이 측면 잠금</a:t>
                      </a:r>
                      <a:endParaRPr lang="en-US" sz="1125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71907" marR="171907" marT="152705" marB="1527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71627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b="1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검사 · 계측 스테이지</a:t>
                      </a:r>
                      <a:pPr indent="0" marL="0">
                        <a:buNone/>
                      </a:pPr>
                      <a:endParaRPr lang="en-US" sz="1200" dirty="0"/>
                    </a:p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6B7A8C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Inspection / Metrology</a:t>
                      </a:r>
                      <a:endParaRPr lang="en-US" sz="1200" dirty="0"/>
                    </a:p>
                  </a:txBody>
                  <a:tcPr marL="171907" marR="171907" marT="152705" marB="1527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35485C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데이텀 재현 · 정밀 클램핑</a:t>
                      </a:r>
                      <a:endParaRPr lang="en-US" sz="1125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71907" marR="171907" marT="152705" marB="1527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 · </a:t>
                      </a:r>
                      <a:pPr indent="0" marL="0">
                        <a:buNone/>
                      </a:pPr>
                      <a:r>
                        <a:rPr lang="en-US" sz="1125" b="1" dirty="0">
                          <a:solidFill>
                            <a:srgbClr val="0B3A7A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DIN 6321</a:t>
                      </a:r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 로케이팅 핀·레스트 패드</a:t>
                      </a:r>
                      <a:pPr indent="0" marL="0">
                        <a:buNone/>
                      </a:pPr>
                      <a:endParaRPr lang="en-US" sz="1200" dirty="0"/>
                    </a:p>
                    <a:p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 · </a:t>
                      </a:r>
                      <a:pPr indent="0" marL="0">
                        <a:buNone/>
                      </a:pPr>
                      <a:r>
                        <a:rPr lang="en-US" sz="1125" b="1" dirty="0">
                          <a:solidFill>
                            <a:srgbClr val="0B3A7A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K0661</a:t>
                      </a:r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 안티스태틱 토글 클램프 </a:t>
                      </a:r>
                      <a:endParaRPr lang="en-US" sz="1200" dirty="0"/>
                    </a:p>
                  </a:txBody>
                  <a:tcPr marL="171907" marR="171907" marT="152705" marB="1527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35485C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반복 위치결정 · F2 최대 2,800N 유지력</a:t>
                      </a:r>
                      <a:endParaRPr lang="en-US" sz="1125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71907" marR="171907" marT="152705" marB="1527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71627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b="1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로드포트 · 이송 유닛</a:t>
                      </a:r>
                      <a:pPr indent="0" marL="0">
                        <a:buNone/>
                      </a:pPr>
                      <a:endParaRPr lang="en-US" sz="1200" dirty="0"/>
                    </a:p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6B7A8C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Load Port / Transfer</a:t>
                      </a:r>
                      <a:endParaRPr lang="en-US" sz="1200" dirty="0"/>
                    </a:p>
                  </a:txBody>
                  <a:tcPr marL="171907" marR="171907" marT="152705" marB="1527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35485C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방해 없는 로딩 · 정지 위치 재현</a:t>
                      </a:r>
                      <a:endParaRPr lang="en-US" sz="1125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71907" marR="171907" marT="152705" marB="1527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 · 공압 </a:t>
                      </a:r>
                      <a:pPr indent="0" marL="0">
                        <a:buNone/>
                      </a:pPr>
                      <a:r>
                        <a:rPr lang="en-US" sz="1125" b="1" dirty="0">
                          <a:solidFill>
                            <a:srgbClr val="0B3A7A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스윙 클램프</a:t>
                      </a:r>
                      <a:pPr indent="0" marL="0">
                        <a:buNone/>
                      </a:pPr>
                      <a:endParaRPr lang="en-US" sz="1200" dirty="0"/>
                    </a:p>
                    <a:p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 · </a:t>
                      </a:r>
                      <a:pPr indent="0" marL="0">
                        <a:buNone/>
                      </a:pPr>
                      <a:r>
                        <a:rPr lang="en-US" sz="1125" b="1" dirty="0">
                          <a:solidFill>
                            <a:srgbClr val="0B3A7A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K0581</a:t>
                      </a:r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 조절식 스톱 (엔드-포지션 피드백) </a:t>
                      </a:r>
                      <a:endParaRPr lang="en-US" sz="1200" dirty="0"/>
                    </a:p>
                  </a:txBody>
                  <a:tcPr marL="171907" marR="171907" marT="152705" marB="1527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35485C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착탈 시 간섭 없음 · 정지 위치 반복성</a:t>
                      </a:r>
                      <a:endParaRPr lang="en-US" sz="1125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71907" marR="171907" marT="152705" marB="1527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71627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b="1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안전 커버 · 도어</a:t>
                      </a:r>
                      <a:pPr indent="0" marL="0">
                        <a:buNone/>
                      </a:pPr>
                      <a:endParaRPr lang="en-US" sz="1200" dirty="0"/>
                    </a:p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6B7A8C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Covers &amp; Doors</a:t>
                      </a:r>
                      <a:endParaRPr lang="en-US" sz="1200" dirty="0"/>
                    </a:p>
                  </a:txBody>
                  <a:tcPr marL="171907" marR="171907" marT="152705" marB="1527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35485C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공구 없는 탈부착 · ESD 안전</a:t>
                      </a:r>
                      <a:endParaRPr lang="en-US" sz="1125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71907" marR="171907" marT="152705" marB="1527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 · </a:t>
                      </a:r>
                      <a:pPr indent="0" marL="0">
                        <a:buNone/>
                      </a:pPr>
                      <a:r>
                        <a:rPr lang="en-US" sz="1125" b="1" dirty="0">
                          <a:solidFill>
                            <a:srgbClr val="0B3A7A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볼락 핀</a:t>
                      </a:r>
                      <a:pPr indent="0" marL="0">
                        <a:buNone/>
                      </a:pPr>
                      <a:endParaRPr lang="en-US" sz="1200" dirty="0"/>
                    </a:p>
                    <a:p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 · ESD 클램핑 레버 · 안티스태틱 풀 핸들 </a:t>
                      </a:r>
                      <a:endParaRPr lang="en-US" sz="1200" dirty="0"/>
                    </a:p>
                  </a:txBody>
                  <a:tcPr marL="171907" marR="171907" marT="152705" marB="1527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35485C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유지보수 접근성 향상 · 정전기 안전 조작</a:t>
                      </a:r>
                      <a:endParaRPr lang="en-US" sz="1125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71907" marR="171907" marT="152705" marB="1527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71627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b="1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유지보수 · 체인지오버 지그</a:t>
                      </a:r>
                      <a:pPr indent="0" marL="0">
                        <a:buNone/>
                      </a:pPr>
                      <a:endParaRPr lang="en-US" sz="1200" dirty="0"/>
                    </a:p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6B7A8C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Maintenance / Changeover</a:t>
                      </a:r>
                      <a:endParaRPr lang="en-US" sz="1200" dirty="0"/>
                    </a:p>
                  </a:txBody>
                  <a:tcPr marL="171907" marR="171907" marT="152705" marB="1527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7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35485C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MTTR 단축 · 반복 재현성</a:t>
                      </a:r>
                      <a:endParaRPr lang="en-US" sz="1125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71907" marR="171907" marT="152705" marB="1527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 · </a:t>
                      </a:r>
                      <a:pPr indent="0" marL="0">
                        <a:buNone/>
                      </a:pPr>
                      <a:r>
                        <a:rPr lang="en-US" sz="1125" b="1" dirty="0">
                          <a:solidFill>
                            <a:srgbClr val="0B3A7A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K0338</a:t>
                      </a:r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 인덱싱 플런저 (스테이터스 센서)</a:t>
                      </a:r>
                      <a:pPr indent="0" marL="0">
                        <a:buNone/>
                      </a:pPr>
                      <a:endParaRPr lang="en-US" sz="1200" dirty="0"/>
                    </a:p>
                    <a:p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 · </a:t>
                      </a:r>
                      <a:pPr indent="0" marL="0">
                        <a:buNone/>
                      </a:pPr>
                      <a:r>
                        <a:rPr lang="en-US" sz="1125" b="1" dirty="0">
                          <a:solidFill>
                            <a:srgbClr val="0B3A7A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K0321</a:t>
                      </a:r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0B1A2B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 스프링 플런저 (LONG-LOK) </a:t>
                      </a:r>
                      <a:endParaRPr lang="en-US" sz="1200" dirty="0"/>
                    </a:p>
                  </a:txBody>
                  <a:tcPr marL="171907" marR="171907" marT="152705" marB="1527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25" dirty="0">
                          <a:solidFill>
                            <a:srgbClr val="35485C"/>
                          </a:solidFill>
                          <a:latin typeface="Noto Sans KR" pitchFamily="34" charset="0"/>
                          <a:ea typeface="Noto Sans KR" pitchFamily="34" charset="-122"/>
                          <a:cs typeface="Noto Sans KR" pitchFamily="34" charset="-120"/>
                        </a:rPr>
                        <a:t>잠금/해제 검출 · 스크류 풀림 방지</a:t>
                      </a:r>
                      <a:endParaRPr lang="en-US" sz="1125" dirty="0">
                        <a:latin typeface="Noto Sans KR" charset="0"/>
                        <a:ea typeface="Noto Sans KR" charset="0"/>
                        <a:cs typeface="Noto Sans KR" charset="0"/>
                      </a:endParaRPr>
                    </a:p>
                  </a:txBody>
                  <a:tcPr marL="171907" marR="171907" marT="152705" marB="1527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Text 5"/>
          <p:cNvSpPr txBox="1"/>
          <p:nvPr/>
        </p:nvSpPr>
        <p:spPr>
          <a:xfrm>
            <a:off x="1524305" y="8762695"/>
            <a:ext cx="15240305" cy="267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→ 다음 단계: 위 매트릭스 기준으로 사내 </a:t>
            </a:r>
            <a:pPr algn="l" indent="0" marL="0">
              <a:buNone/>
            </a:pPr>
            <a:r>
              <a:rPr lang="en-US" sz="1500" b="1" dirty="0">
                <a:solidFill>
                  <a:srgbClr val="7BD3E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표준 부품 리스트</a:t>
            </a:r>
            <a:pPr algn="l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정의 후, 대표 지그·픽스처 파일럿 적용을 제안 드립니다.</a:t>
            </a:r>
            <a:endParaRPr lang="en-US" sz="1500" dirty="0"/>
          </a:p>
        </p:txBody>
      </p:sp>
      <p:sp>
        <p:nvSpPr>
          <p:cNvPr id="10" name="Text 6"/>
          <p:cNvSpPr txBox="1"/>
          <p:nvPr/>
        </p:nvSpPr>
        <p:spPr>
          <a:xfrm>
            <a:off x="1143000" y="9715500"/>
            <a:ext cx="16002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spc="49" kern="0" dirty="0">
                <a:solidFill>
                  <a:srgbClr val="6B7A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KIPP official product references cited on preceding slides · Applications inferred from KIPP-stated use scenarios</a:t>
            </a:r>
            <a:endParaRPr lang="en-US" sz="9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gen-dedup-90ffde0040681e10019bcd118ac93e01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gen-dedup-b8ddfdb99abd1ffeb6a864347d00612f.jpg">    </p:cNvPr>
          <p:cNvPicPr>
            <a:picLocks noChangeAspect="1"/>
          </p:cNvPicPr>
          <p:nvPr/>
        </p:nvPicPr>
        <p:blipFill>
          <a:blip r:embed="rId2">
            <a:alphaModFix amt="25000"/>
          </a:blip>
          <a:stretch>
            <a:fillRect/>
          </a:stretch>
        </p:blipFill>
        <p:spPr>
          <a:xfrm>
            <a:off x="9144000" y="0"/>
            <a:ext cx="9150824" cy="10287000"/>
          </a:xfrm>
          <a:prstGeom prst="rect">
            <a:avLst/>
          </a:prstGeom>
        </p:spPr>
      </p:pic>
      <p:pic>
        <p:nvPicPr>
          <p:cNvPr id="4" name="Image 2" descr="gen-dedup-f18279380612481f6e76d46ff9e2868a.png">    </p:cNvPr>
          <p:cNvPicPr>
            <a:picLocks noChangeAspect="1"/>
          </p:cNvPicPr>
          <p:nvPr/>
        </p:nvPicPr>
        <p:blipFill>
          <a:blip r:embed="rId3"/>
          <a:srcRect l="0" r="0" t="0" b="0"/>
          <a:stretch/>
        </p:blipFill>
        <p:spPr>
          <a:xfrm>
            <a:off x="9144000" y="0"/>
            <a:ext cx="9144000" cy="10287000"/>
          </a:xfrm>
          <a:prstGeom prst="rect">
            <a:avLst/>
          </a:prstGeom>
        </p:spPr>
      </p:pic>
      <p:pic>
        <p:nvPicPr>
          <p:cNvPr id="5" name="Image 3" descr="gen-dedup-32d1c5b68ffba727ce80ee3d0a26a796.png">    </p:cNvPr>
          <p:cNvPicPr>
            <a:picLocks noChangeAspect="1"/>
          </p:cNvPicPr>
          <p:nvPr/>
        </p:nvPicPr>
        <p:blipFill>
          <a:blip r:embed="rId4"/>
          <a:srcRect l="-429" r="-429" t="0" b="0"/>
          <a:stretch/>
        </p:blipFill>
        <p:spPr>
          <a:xfrm>
            <a:off x="1143000" y="952805"/>
            <a:ext cx="38405" cy="533095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1371600" y="952805"/>
            <a:ext cx="5715000" cy="2670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600" b="1" spc="495" kern="0" dirty="0">
                <a:solidFill>
                  <a:srgbClr val="EAF3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KIPP · CLOSING</a:t>
            </a:r>
            <a:endParaRPr lang="en-US" sz="1600" dirty="0"/>
          </a:p>
        </p:txBody>
      </p:sp>
      <p:sp>
        <p:nvSpPr>
          <p:cNvPr id="7" name="Text 1"/>
          <p:cNvSpPr txBox="1"/>
          <p:nvPr/>
        </p:nvSpPr>
        <p:spPr>
          <a:xfrm>
            <a:off x="1371600" y="1276502"/>
            <a:ext cx="5715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200" spc="180" kern="0" dirty="0">
                <a:solidFill>
                  <a:srgbClr val="A9C4E8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18 / 18</a:t>
            </a:r>
            <a:endParaRPr lang="en-US" sz="1200" dirty="0"/>
          </a:p>
        </p:txBody>
      </p:sp>
      <p:sp>
        <p:nvSpPr>
          <p:cNvPr id="8" name="Text 2"/>
          <p:cNvSpPr txBox="1"/>
          <p:nvPr/>
        </p:nvSpPr>
        <p:spPr>
          <a:xfrm>
            <a:off x="1143000" y="2667305"/>
            <a:ext cx="10478110" cy="1911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200" b="1" spc="420" kern="0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VALUE PROPOSITION</a:t>
            </a:r>
            <a:endParaRPr lang="en-US" sz="1200" dirty="0"/>
          </a:p>
        </p:txBody>
      </p:sp>
      <p:sp>
        <p:nvSpPr>
          <p:cNvPr id="9" name="Text 3"/>
          <p:cNvSpPr txBox="1"/>
          <p:nvPr/>
        </p:nvSpPr>
        <p:spPr>
          <a:xfrm>
            <a:off x="1143000" y="3143707"/>
            <a:ext cx="14287500" cy="18196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6600" b="1" spc="-132" kern="0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정전기부터 위치결정까지,</a:t>
            </a:r>
            <a:pPr algn="l" indent="0" marL="0">
              <a:buNone/>
            </a:pPr>
            <a:endParaRPr lang="en-US" sz="6600" dirty="0"/>
          </a:p>
          <a:p>
            <a:pPr algn="l" indent="0" marL="0">
              <a:buNone/>
            </a:pPr>
            <a:r>
              <a:rPr lang="en-US" sz="6600" b="1" spc="-132" kern="0" dirty="0">
                <a:solidFill>
                  <a:srgbClr val="7BD3E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하나의 표준 부품 체계</a:t>
            </a:r>
            <a:pPr algn="l" indent="0" marL="0">
              <a:buNone/>
            </a:pPr>
            <a:r>
              <a:rPr lang="en-US" sz="6600" b="1" spc="-132" kern="0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로.</a:t>
            </a:r>
            <a:endParaRPr lang="en-US" sz="6600" dirty="0"/>
          </a:p>
        </p:txBody>
      </p:sp>
      <p:sp>
        <p:nvSpPr>
          <p:cNvPr id="10" name="Text 4"/>
          <p:cNvSpPr txBox="1"/>
          <p:nvPr/>
        </p:nvSpPr>
        <p:spPr>
          <a:xfrm>
            <a:off x="1143000" y="6096305"/>
            <a:ext cx="13335610" cy="7150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800" dirty="0">
                <a:solidFill>
                  <a:srgbClr val="DBE8F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반도체 장비 설계의 </a:t>
            </a:r>
            <a:pPr algn="l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ESD 리스크 저감 · 반복 정밀 클램핑 · 모듈형 지그 · 퀵체인지 유지보수</a:t>
            </a:r>
            <a:pPr algn="l" indent="0" marL="0">
              <a:buNone/>
            </a:pPr>
            <a:r>
              <a:rPr lang="en-US" sz="1800" dirty="0">
                <a:solidFill>
                  <a:srgbClr val="DBE8F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를 KIPP의 검증된 독일 표준 부품군으로 완성합니다.</a:t>
            </a:r>
            <a:endParaRPr lang="en-US" sz="1800" dirty="0"/>
          </a:p>
        </p:txBody>
      </p:sp>
      <p:pic>
        <p:nvPicPr>
          <p:cNvPr id="11" name="Image 4" descr="gen-dedup-1e38b698baa543047166ef0ae4d01f40.png">    </p:cNvPr>
          <p:cNvPicPr>
            <a:picLocks noChangeAspect="1"/>
          </p:cNvPicPr>
          <p:nvPr/>
        </p:nvPicPr>
        <p:blipFill>
          <a:blip r:embed="rId5"/>
          <a:srcRect l="-2083" r="-2083" t="0" b="0"/>
          <a:stretch/>
        </p:blipFill>
        <p:spPr>
          <a:xfrm>
            <a:off x="1143000" y="7334402"/>
            <a:ext cx="16002000" cy="9144"/>
          </a:xfrm>
          <a:prstGeom prst="rect">
            <a:avLst/>
          </a:prstGeom>
        </p:spPr>
      </p:pic>
      <p:sp>
        <p:nvSpPr>
          <p:cNvPr id="12" name="Text 5"/>
          <p:cNvSpPr txBox="1"/>
          <p:nvPr/>
        </p:nvSpPr>
        <p:spPr>
          <a:xfrm>
            <a:off x="1143000" y="7619695"/>
            <a:ext cx="3810305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NEXT STEP · 01</a:t>
            </a:r>
            <a:endParaRPr lang="en-US" sz="900" dirty="0"/>
          </a:p>
        </p:txBody>
      </p:sp>
      <p:sp>
        <p:nvSpPr>
          <p:cNvPr id="13" name="Text 6"/>
          <p:cNvSpPr txBox="1"/>
          <p:nvPr/>
        </p:nvSpPr>
        <p:spPr>
          <a:xfrm>
            <a:off x="1143000" y="7867498"/>
            <a:ext cx="3810305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기술 미팅 &amp; 요구사항 확인</a:t>
            </a:r>
            <a:endParaRPr lang="en-US" sz="1800" dirty="0"/>
          </a:p>
        </p:txBody>
      </p:sp>
      <p:sp>
        <p:nvSpPr>
          <p:cNvPr id="14" name="Text 7"/>
          <p:cNvSpPr txBox="1"/>
          <p:nvPr/>
        </p:nvSpPr>
        <p:spPr>
          <a:xfrm>
            <a:off x="1143000" y="8240573"/>
            <a:ext cx="444307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장비 라인업, ESD 요구 등급, 유지력 범위, 자동화 수준 확인.</a:t>
            </a:r>
            <a:endParaRPr lang="en-US" sz="1100" dirty="0"/>
          </a:p>
        </p:txBody>
      </p:sp>
      <p:sp>
        <p:nvSpPr>
          <p:cNvPr id="15" name="Text 8"/>
          <p:cNvSpPr txBox="1"/>
          <p:nvPr/>
        </p:nvSpPr>
        <p:spPr>
          <a:xfrm>
            <a:off x="5333695" y="7619695"/>
            <a:ext cx="3810305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NEXT STEP · 02</a:t>
            </a:r>
            <a:endParaRPr lang="en-US" sz="900" dirty="0"/>
          </a:p>
        </p:txBody>
      </p:sp>
      <p:sp>
        <p:nvSpPr>
          <p:cNvPr id="16" name="Text 9"/>
          <p:cNvSpPr txBox="1"/>
          <p:nvPr/>
        </p:nvSpPr>
        <p:spPr>
          <a:xfrm>
            <a:off x="5333695" y="7867498"/>
            <a:ext cx="3810305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샘플 &amp; 데이터시트 제공</a:t>
            </a:r>
            <a:endParaRPr lang="en-US" sz="1800" dirty="0"/>
          </a:p>
        </p:txBody>
      </p:sp>
      <p:sp>
        <p:nvSpPr>
          <p:cNvPr id="17" name="Text 10"/>
          <p:cNvSpPr txBox="1"/>
          <p:nvPr/>
        </p:nvSpPr>
        <p:spPr>
          <a:xfrm>
            <a:off x="5333695" y="8240573"/>
            <a:ext cx="4469587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K0661 및 ESD 라인업 샘플, 3D CAD, 인증서(TÜV) 문서 제공.</a:t>
            </a:r>
            <a:endParaRPr lang="en-US" sz="1100" dirty="0"/>
          </a:p>
        </p:txBody>
      </p:sp>
      <p:sp>
        <p:nvSpPr>
          <p:cNvPr id="18" name="Text 11"/>
          <p:cNvSpPr txBox="1"/>
          <p:nvPr/>
        </p:nvSpPr>
        <p:spPr>
          <a:xfrm>
            <a:off x="9525305" y="7619695"/>
            <a:ext cx="3810305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b="1" spc="273" kern="0" dirty="0">
                <a:solidFill>
                  <a:srgbClr val="7BD3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NEXT STEP · 03</a:t>
            </a:r>
            <a:endParaRPr lang="en-US" sz="900" dirty="0"/>
          </a:p>
        </p:txBody>
      </p:sp>
      <p:sp>
        <p:nvSpPr>
          <p:cNvPr id="19" name="Text 12"/>
          <p:cNvSpPr txBox="1"/>
          <p:nvPr/>
        </p:nvSpPr>
        <p:spPr>
          <a:xfrm>
            <a:off x="9525305" y="7867498"/>
            <a:ext cx="3810305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파일럿 적용 &amp; 표준화</a:t>
            </a:r>
            <a:endParaRPr lang="en-US" sz="1800" dirty="0"/>
          </a:p>
        </p:txBody>
      </p:sp>
      <p:sp>
        <p:nvSpPr>
          <p:cNvPr id="20" name="Text 13"/>
          <p:cNvSpPr txBox="1"/>
          <p:nvPr/>
        </p:nvSpPr>
        <p:spPr>
          <a:xfrm>
            <a:off x="9525305" y="8240573"/>
            <a:ext cx="4288536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C9DCF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대표 지그·픽스처에 적용 후, 사내 표준 부품 리스트로 확장.</a:t>
            </a:r>
            <a:endParaRPr lang="en-US" sz="1100" dirty="0"/>
          </a:p>
        </p:txBody>
      </p:sp>
      <p:sp>
        <p:nvSpPr>
          <p:cNvPr id="21" name="Text 14"/>
          <p:cNvSpPr txBox="1"/>
          <p:nvPr/>
        </p:nvSpPr>
        <p:spPr>
          <a:xfrm>
            <a:off x="1143000" y="9715500"/>
            <a:ext cx="16002000" cy="1527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buNone/>
            </a:pPr>
            <a:r>
              <a:rPr lang="en-US" sz="900" spc="49" kern="0" dirty="0">
                <a:solidFill>
                  <a:srgbClr val="7FA3C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Sources cited across deck: kipp.com/hr/en/ESD.html · KIPP_ESD_web_en.pdf · K0661 Datasheet · KIPP-ST-01-Clamping-elements_2024-EN-web.pdf · KIPP-13-Spring-Indexing-Plungers-Locking-Pins-2021-EN.pdf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Company>Generated by Gen-Spark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Multi-page HTML Content</dc:title>
  <dc:subject>PptxGenJS Presentation</dc:subject>
  <dc:creator>Visual Extract to PPTX Converter</dc:creator>
  <cp:lastModifiedBy>Visual Extract to PPTX Converter</cp:lastModifiedBy>
  <cp:revision>1</cp:revision>
  <dcterms:created xsi:type="dcterms:W3CDTF">2026-07-23T01:56:04Z</dcterms:created>
  <dcterms:modified xsi:type="dcterms:W3CDTF">2026-07-23T01:56:04Z</dcterms:modified>
</cp:coreProperties>
</file>